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3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7" r:id="rId2"/>
    <p:sldId id="322" r:id="rId3"/>
    <p:sldId id="377" r:id="rId4"/>
    <p:sldId id="379" r:id="rId5"/>
    <p:sldId id="381" r:id="rId6"/>
    <p:sldId id="336" r:id="rId7"/>
    <p:sldId id="383" r:id="rId8"/>
    <p:sldId id="384" r:id="rId9"/>
    <p:sldId id="373" r:id="rId10"/>
    <p:sldId id="375" r:id="rId11"/>
    <p:sldId id="374" r:id="rId12"/>
    <p:sldId id="385" r:id="rId13"/>
    <p:sldId id="346" r:id="rId14"/>
    <p:sldId id="388" r:id="rId15"/>
    <p:sldId id="408" r:id="rId16"/>
    <p:sldId id="390" r:id="rId17"/>
    <p:sldId id="340" r:id="rId18"/>
    <p:sldId id="349" r:id="rId19"/>
    <p:sldId id="294" r:id="rId20"/>
    <p:sldId id="301" r:id="rId21"/>
    <p:sldId id="393" r:id="rId22"/>
    <p:sldId id="308" r:id="rId23"/>
    <p:sldId id="400" r:id="rId24"/>
    <p:sldId id="397" r:id="rId25"/>
    <p:sldId id="398" r:id="rId26"/>
    <p:sldId id="354" r:id="rId27"/>
    <p:sldId id="355" r:id="rId28"/>
    <p:sldId id="356" r:id="rId29"/>
    <p:sldId id="357" r:id="rId30"/>
    <p:sldId id="358" r:id="rId31"/>
    <p:sldId id="404" r:id="rId32"/>
    <p:sldId id="406" r:id="rId33"/>
    <p:sldId id="370" r:id="rId34"/>
    <p:sldId id="402" r:id="rId35"/>
    <p:sldId id="372" r:id="rId36"/>
    <p:sldId id="407" r:id="rId37"/>
    <p:sldId id="366" r:id="rId38"/>
    <p:sldId id="367" r:id="rId39"/>
    <p:sldId id="368" r:id="rId40"/>
    <p:sldId id="369" r:id="rId41"/>
    <p:sldId id="409" r:id="rId42"/>
    <p:sldId id="410" r:id="rId43"/>
    <p:sldId id="361" r:id="rId44"/>
    <p:sldId id="362" r:id="rId45"/>
    <p:sldId id="276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rina" initials="f" lastIdx="1" clrIdx="0"/>
  <p:cmAuthor id="1" name="Cara Bufanio" initials="" lastIdx="0" clrIdx="1"/>
  <p:cmAuthor id="2" name="Knuchel Marlyse" initials="MK" lastIdx="20" clrIdx="2"/>
  <p:cmAuthor id="3" name="Geist, Puja" initials="GP" lastIdx="6" clrIdx="3"/>
  <p:cmAuthor id="4" name="Gupta, Vikas" initials="VG" lastIdx="1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2E2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209" autoAdjust="0"/>
  </p:normalViewPr>
  <p:slideViewPr>
    <p:cSldViewPr snapToGrid="0" snapToObjects="1">
      <p:cViewPr>
        <p:scale>
          <a:sx n="95" d="100"/>
          <a:sy n="95" d="100"/>
        </p:scale>
        <p:origin x="-18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7.37239787422036E-2"/>
          <c:w val="0.84104938271604934"/>
          <c:h val="0.8132675852630699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Sheet1!$A$2:$A$16</c:f>
              <c:strCache>
                <c:ptCount val="15"/>
                <c:pt idx="0">
                  <c:v>JAK2</c:v>
                </c:pt>
                <c:pt idx="1">
                  <c:v>CALR</c:v>
                </c:pt>
                <c:pt idx="2">
                  <c:v>ASXL1</c:v>
                </c:pt>
                <c:pt idx="3">
                  <c:v>U2AF1</c:v>
                </c:pt>
                <c:pt idx="4">
                  <c:v>ZRSR2</c:v>
                </c:pt>
                <c:pt idx="5">
                  <c:v>TET2</c:v>
                </c:pt>
                <c:pt idx="6">
                  <c:v>CEBPA</c:v>
                </c:pt>
                <c:pt idx="7">
                  <c:v>CUX1</c:v>
                </c:pt>
                <c:pt idx="8">
                  <c:v>DNMT3A</c:v>
                </c:pt>
                <c:pt idx="9">
                  <c:v>ETV6</c:v>
                </c:pt>
                <c:pt idx="10">
                  <c:v>PHF6</c:v>
                </c:pt>
                <c:pt idx="11">
                  <c:v>RUNX1</c:v>
                </c:pt>
                <c:pt idx="12">
                  <c:v>SRSF2</c:v>
                </c:pt>
                <c:pt idx="13">
                  <c:v>MPL</c:v>
                </c:pt>
                <c:pt idx="14">
                  <c:v>Other Genes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0-1 variants</c:v>
                </c:pt>
                <c:pt idx="1">
                  <c:v>2-3 variants</c:v>
                </c:pt>
                <c:pt idx="2">
                  <c:v>4-5 variants</c:v>
                </c:pt>
                <c:pt idx="3">
                  <c:v>6+ variants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39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0-1 variants 24%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0-1 variants</c:v>
                </c:pt>
                <c:pt idx="1">
                  <c:v>2-3 variants</c:v>
                </c:pt>
                <c:pt idx="2">
                  <c:v>4-5 variants</c:v>
                </c:pt>
                <c:pt idx="3">
                  <c:v>6+ variants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15304E-29E3-490B-B6E2-CB6CBA176B73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D05615-6447-482C-8C5B-E01EB047E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8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COI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05615-6447-482C-8C5B-E01EB047ED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0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HOLD: </a:t>
            </a:r>
          </a:p>
          <a:p>
            <a:endParaRPr lang="en-US" dirty="0" smtClean="0"/>
          </a:p>
          <a:p>
            <a:r>
              <a:rPr lang="en-US" dirty="0" smtClean="0"/>
              <a:t>A phase 2, open-label, prospective study of PRM-151 in subjects with primary myelofibrosis (PMF), post-polycythemia </a:t>
            </a:r>
            <a:r>
              <a:rPr lang="en-US" dirty="0" err="1" smtClean="0"/>
              <a:t>vera</a:t>
            </a:r>
            <a:r>
              <a:rPr lang="en-US" dirty="0" smtClean="0"/>
              <a:t> MF (post-PV MF), or post-essential </a:t>
            </a:r>
            <a:r>
              <a:rPr lang="en-US" dirty="0" err="1" smtClean="0"/>
              <a:t>thrombocythemia</a:t>
            </a:r>
            <a:r>
              <a:rPr lang="en-US" dirty="0" smtClean="0"/>
              <a:t> MF (post-ET MF) [</a:t>
            </a:r>
            <a:r>
              <a:rPr lang="en-US" dirty="0" err="1" smtClean="0"/>
              <a:t>Promedior</a:t>
            </a:r>
            <a:r>
              <a:rPr lang="en-US" dirty="0" smtClean="0"/>
              <a:t> Protocol No.: PRM-151G-101] [Gupta / Leblanc / </a:t>
            </a:r>
            <a:r>
              <a:rPr lang="en-US" dirty="0" err="1" smtClean="0"/>
              <a:t>Ramanna</a:t>
            </a:r>
            <a:r>
              <a:rPr lang="en-US" dirty="0" smtClean="0"/>
              <a:t>]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05615-6447-482C-8C5B-E01EB047ED8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/>
          <a:lstStyle/>
          <a:p>
            <a:pPr algn="r"/>
            <a:fld id="{706755FA-DF63-4B55-8AA2-62CE12179507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/>
              <a:t>45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Please try to</a:t>
            </a:r>
            <a:r>
              <a:rPr lang="en-CA" baseline="0" dirty="0" smtClean="0"/>
              <a:t> improve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fixing</a:t>
            </a:r>
            <a:r>
              <a:rPr lang="en-CA" baseline="0" dirty="0" smtClean="0"/>
              <a:t> to optimize color and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7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05615-6447-482C-8C5B-E01EB047ED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4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Need fixing</a:t>
            </a:r>
            <a:r>
              <a:rPr lang="en-CA" baseline="0" dirty="0" smtClean="0"/>
              <a:t> to optimize color and look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4BEA-9663-4D4B-81D2-2B1CE7CE4E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7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HOLD: A phase 2, open-label, prospective study of PRM-151 in subjects with primary myelofibrosis (PMF), post-polycythemia </a:t>
            </a:r>
            <a:r>
              <a:rPr lang="en-US" dirty="0" err="1" smtClean="0"/>
              <a:t>vera</a:t>
            </a:r>
            <a:r>
              <a:rPr lang="en-US" dirty="0" smtClean="0"/>
              <a:t> MF (post-PV MF), or post-essential </a:t>
            </a:r>
            <a:r>
              <a:rPr lang="en-US" dirty="0" err="1" smtClean="0"/>
              <a:t>thrombocythemia</a:t>
            </a:r>
            <a:r>
              <a:rPr lang="en-US" dirty="0" smtClean="0"/>
              <a:t> MF (post-ET MF) [</a:t>
            </a:r>
            <a:r>
              <a:rPr lang="en-US" dirty="0" err="1" smtClean="0"/>
              <a:t>Promedior</a:t>
            </a:r>
            <a:r>
              <a:rPr lang="en-US" dirty="0" smtClean="0"/>
              <a:t> Protocol No.: PRM-151G-101] [Gupta / Leblanc / </a:t>
            </a:r>
            <a:r>
              <a:rPr lang="en-US" dirty="0" err="1" smtClean="0"/>
              <a:t>Ramanna</a:t>
            </a:r>
            <a:r>
              <a:rPr lang="en-US" dirty="0" smtClean="0"/>
              <a:t>]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D05615-6447-482C-8C5B-E01EB047ED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yelofibrosis template-section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8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3681"/>
            <a:ext cx="6400800" cy="17302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921A-9A0C-4397-B906-82468151FCAC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4854-4A00-4FCA-A54F-D04137D4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A59A-6A3E-4069-8DEC-9954007A8818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BC0D-3C01-4469-899A-897F5BF7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4560-FABE-4F82-94C3-57094949FA6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78A9-5887-475E-9933-0DA42159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9B0-52EA-4836-8687-9BC057B64C7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BAD2-0F4A-4719-ADB3-EA7AC45D8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FC0C-74CD-479A-81E2-E334ECB26EAC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B880-A3F4-45F1-99BE-FE7F7279C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76AD-1CF9-4791-B627-338CC4F96DA2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D723-8F68-42DA-982F-7275078DF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3B56-128B-4399-A2C4-6F202E4F9F18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AF5C-766B-430B-99B8-C3B53E47D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E729D-867F-4B56-A6F7-4E26506D4C7E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EEB3-7B44-4F3B-BCC8-870235672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626EE-3E58-48DF-8EC6-EA2ADEF831CA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B0E4-81F5-442E-BC08-C60245EC4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52DE-4129-432E-B886-5349B5FF184D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375-BBF4-44EC-B4D0-200712AD2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3B11-97E5-404E-AF4E-30ED3FD0F05D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DEB4-C9A9-4343-AD59-4DE8E7DF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Myelofibrosis template-bkgr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13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A5325A-70DE-4759-A98F-7882BD0F8ACC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35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13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A3044-3DF0-4325-87C4-0DB7DBADA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6FC2E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6FC2E2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Font typeface="Wingdings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Font typeface="Arial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FF"/>
        </a:buClr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89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What’s new in the treatment of Myeloproliferative Neoplasms?</a:t>
            </a:r>
          </a:p>
        </p:txBody>
      </p:sp>
      <p:pic>
        <p:nvPicPr>
          <p:cNvPr id="14338" name="Picture 7" descr="uhn_whiteg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780088"/>
            <a:ext cx="213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287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err="1" smtClean="0"/>
              <a:t>Vikas</a:t>
            </a:r>
            <a:r>
              <a:rPr lang="en-US" dirty="0" smtClean="0"/>
              <a:t> Gupta, MD, FRCP, </a:t>
            </a:r>
            <a:r>
              <a:rPr lang="en-US" dirty="0" err="1" smtClean="0"/>
              <a:t>FRCPath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en-CA" sz="2000" i="1" dirty="0" smtClean="0"/>
              <a:t>The Elizabeth and Tony </a:t>
            </a:r>
            <a:r>
              <a:rPr lang="en-CA" sz="2000" i="1" dirty="0" err="1" smtClean="0"/>
              <a:t>Comper</a:t>
            </a:r>
            <a:r>
              <a:rPr lang="en-CA" sz="2000" i="1" dirty="0" smtClean="0"/>
              <a:t> MPN Program</a:t>
            </a:r>
            <a:endParaRPr lang="en-US" sz="2000" i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i="1" dirty="0" smtClean="0"/>
              <a:t>Princess </a:t>
            </a:r>
            <a:r>
              <a:rPr lang="en-US" sz="2000" i="1" dirty="0"/>
              <a:t>Margaret Cancer </a:t>
            </a:r>
            <a:r>
              <a:rPr lang="en-US" sz="2000" i="1" dirty="0" smtClean="0"/>
              <a:t>Centre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CA" sz="2000" i="1" dirty="0" smtClean="0"/>
              <a:t>University of Toronto</a:t>
            </a:r>
            <a:endParaRPr lang="en-US" sz="2000" i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en-US" sz="2000" i="1" dirty="0"/>
              <a:t>Toronto, Canada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8572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AGILE Variant Landscape – b</a:t>
            </a:r>
            <a:r>
              <a:rPr lang="en-US" dirty="0" smtClean="0"/>
              <a:t>y </a:t>
            </a:r>
            <a:r>
              <a:rPr lang="en-US" dirty="0"/>
              <a:t>m</a:t>
            </a:r>
            <a:r>
              <a:rPr lang="en-US" dirty="0" smtClean="0"/>
              <a:t>alignancy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1" y="1219200"/>
            <a:ext cx="5242504" cy="522467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322" y="1219200"/>
            <a:ext cx="2922164" cy="53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1738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AGILE variant </a:t>
            </a:r>
            <a:r>
              <a:rPr lang="en-US" dirty="0"/>
              <a:t>l</a:t>
            </a:r>
            <a:r>
              <a:rPr lang="en-US" dirty="0" smtClean="0"/>
              <a:t>oad </a:t>
            </a:r>
            <a:r>
              <a:rPr lang="en-US" dirty="0"/>
              <a:t>per </a:t>
            </a:r>
            <a:r>
              <a:rPr lang="en-US" dirty="0" smtClean="0"/>
              <a:t>case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by </a:t>
            </a:r>
            <a:r>
              <a:rPr lang="en-US" dirty="0" smtClean="0"/>
              <a:t>disease type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sz="2800" dirty="0" smtClean="0"/>
              <a:t>AML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1074876"/>
              </p:ext>
            </p:extLst>
          </p:nvPr>
        </p:nvGraphicFramePr>
        <p:xfrm>
          <a:off x="531812" y="1728877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/>
          <a:lstStyle/>
          <a:p>
            <a:r>
              <a:rPr lang="en-US" sz="2800" dirty="0" smtClean="0"/>
              <a:t>MPN</a:t>
            </a:r>
            <a:endParaRPr lang="en-US" sz="2800" dirty="0"/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14125080"/>
              </p:ext>
            </p:extLst>
          </p:nvPr>
        </p:nvGraphicFramePr>
        <p:xfrm>
          <a:off x="4568826" y="171222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5531363"/>
            <a:ext cx="275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3.18 variants/case</a:t>
            </a:r>
          </a:p>
          <a:p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3.46 variants/positive case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1" y="5531363"/>
            <a:ext cx="2755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2.34 variants/case</a:t>
            </a:r>
          </a:p>
          <a:p>
            <a:pPr algn="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2.34 variants/positive case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37136" cy="1470025"/>
          </a:xfrm>
        </p:spPr>
        <p:txBody>
          <a:bodyPr/>
          <a:lstStyle/>
          <a:p>
            <a:r>
              <a:rPr lang="en-CA" dirty="0" smtClean="0"/>
              <a:t>How do we apply our evolving understanding in genomics in routine clinical care?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5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6000" y="27751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CA" dirty="0" smtClean="0"/>
              <a:t>Ever-growing </a:t>
            </a:r>
            <a:r>
              <a:rPr lang="en-CA" dirty="0"/>
              <a:t>p</a:t>
            </a:r>
            <a:r>
              <a:rPr lang="en-CA" dirty="0" smtClean="0"/>
              <a:t>rognostic scores for MF </a:t>
            </a:r>
          </a:p>
          <a:p>
            <a:r>
              <a:rPr lang="en-CA" dirty="0" smtClean="0"/>
              <a:t>- what should I use?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05863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CA" dirty="0" smtClean="0"/>
              <a:t>Lille score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en-CA" dirty="0" smtClean="0"/>
          </a:p>
          <a:p>
            <a:pPr lvl="1">
              <a:lnSpc>
                <a:spcPct val="90000"/>
              </a:lnSpc>
            </a:pPr>
            <a:r>
              <a:rPr lang="en-CA" dirty="0" smtClean="0"/>
              <a:t>International Prognostic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r>
              <a:rPr lang="en-CA" dirty="0" smtClean="0"/>
              <a:t>    Scoring system (IPSS) 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en-CA" dirty="0" smtClean="0"/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Dynamic IPSS (DIPSS)</a:t>
            </a:r>
          </a:p>
          <a:p>
            <a:pPr marL="457200" lvl="1" indent="0">
              <a:buFont typeface="Arial" charset="0"/>
              <a:buNone/>
            </a:pPr>
            <a:endParaRPr lang="en-CA" dirty="0" smtClean="0"/>
          </a:p>
          <a:p>
            <a:pPr lvl="1"/>
            <a:r>
              <a:rPr lang="en-CA" dirty="0" smtClean="0">
                <a:solidFill>
                  <a:srgbClr val="FFFF00"/>
                </a:solidFill>
              </a:rPr>
              <a:t>DIPSS plus</a:t>
            </a:r>
          </a:p>
          <a:p>
            <a:pPr marL="457200" lvl="1" indent="0">
              <a:buFont typeface="Arial" charset="0"/>
              <a:buNone/>
            </a:pPr>
            <a:endParaRPr lang="en-CA" dirty="0" smtClean="0"/>
          </a:p>
          <a:p>
            <a:pPr lvl="1"/>
            <a:r>
              <a:rPr lang="en-CA" dirty="0" smtClean="0"/>
              <a:t>MIPSS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7286094"/>
              </p:ext>
            </p:extLst>
          </p:nvPr>
        </p:nvGraphicFramePr>
        <p:xfrm>
          <a:off x="5638800" y="1776201"/>
          <a:ext cx="2969342" cy="251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hoto Editor Photo" r:id="rId3" imgW="1267002" imgH="1343212" progId="MSPhotoEd.3">
                  <p:embed/>
                </p:oleObj>
              </mc:Choice>
              <mc:Fallback>
                <p:oleObj name="Photo Editor Photo" r:id="rId3" imgW="1267002" imgH="1343212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76201"/>
                        <a:ext cx="2969342" cy="2519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A0BAE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8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1775" y="340301"/>
            <a:ext cx="81079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6FC2E2"/>
                </a:solidFill>
                <a:latin typeface="+mj-lt"/>
              </a:rPr>
              <a:t>Impact of </a:t>
            </a:r>
            <a:r>
              <a:rPr lang="en-GB" sz="3200" b="1" dirty="0">
                <a:solidFill>
                  <a:srgbClr val="6FC2E2"/>
                </a:solidFill>
                <a:latin typeface="+mj-lt"/>
              </a:rPr>
              <a:t>d</a:t>
            </a:r>
            <a:r>
              <a:rPr lang="en-GB" sz="3200" b="1" dirty="0" smtClean="0">
                <a:solidFill>
                  <a:srgbClr val="6FC2E2"/>
                </a:solidFill>
                <a:latin typeface="+mj-lt"/>
              </a:rPr>
              <a:t>river mutations on survival of PMF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6" y="1120829"/>
            <a:ext cx="8202420" cy="535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52845" y="6503969"/>
            <a:ext cx="4708351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r">
              <a:defRPr/>
            </a:pPr>
            <a:r>
              <a:rPr lang="en-GB" sz="1200" dirty="0" smtClean="0">
                <a:solidFill>
                  <a:schemeClr val="bg1"/>
                </a:solidFill>
                <a:latin typeface="+mn-lt"/>
              </a:rPr>
              <a:t>Rumi E et al., Blood 2014;124:1062-1069</a:t>
            </a:r>
          </a:p>
        </p:txBody>
      </p:sp>
    </p:spTree>
    <p:extLst>
      <p:ext uri="{BB962C8B-B14F-4D97-AF65-F5344CB8AC3E}">
        <p14:creationId xmlns:p14="http://schemas.microsoft.com/office/powerpoint/2010/main" val="35049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41775" y="340301"/>
            <a:ext cx="810792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6FC2E2"/>
                </a:solidFill>
                <a:latin typeface="+mj-lt"/>
              </a:rPr>
              <a:t>Impact of CALR type 1 vs type 2 mutations on survival of PMF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83" y="1778979"/>
            <a:ext cx="5016654" cy="39787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1437" y="645517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100" dirty="0">
                <a:solidFill>
                  <a:schemeClr val="bg1"/>
                </a:solidFill>
                <a:latin typeface="+mn-lt"/>
              </a:rPr>
              <a:t>Guglielmelli et al</a:t>
            </a:r>
            <a:r>
              <a:rPr lang="en-CA" sz="1100" dirty="0" smtClean="0">
                <a:solidFill>
                  <a:schemeClr val="bg1"/>
                </a:solidFill>
                <a:latin typeface="+mn-lt"/>
              </a:rPr>
              <a:t>., </a:t>
            </a:r>
            <a:r>
              <a:rPr lang="en-CA" sz="1100" dirty="0">
                <a:solidFill>
                  <a:schemeClr val="bg1"/>
                </a:solidFill>
                <a:latin typeface="+mn-lt"/>
              </a:rPr>
              <a:t>Blood Cancer Journal </a:t>
            </a:r>
            <a:r>
              <a:rPr lang="en-CA" sz="1100" dirty="0" smtClean="0">
                <a:solidFill>
                  <a:schemeClr val="bg1"/>
                </a:solidFill>
                <a:latin typeface="+mn-lt"/>
              </a:rPr>
              <a:t>2015;5</a:t>
            </a:r>
            <a:endParaRPr lang="en-CA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773" y="2277390"/>
            <a:ext cx="38976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FF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Compared to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JAKV617F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mutation:</a:t>
            </a:r>
          </a:p>
          <a:p>
            <a:pPr marL="285750" indent="-285750">
              <a:buClr>
                <a:srgbClr val="0080FF"/>
              </a:buCl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CALR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type 1 mutation:</a:t>
            </a:r>
          </a:p>
          <a:p>
            <a:pPr marL="742950" lvl="1" indent="-285750">
              <a:buClr>
                <a:srgbClr val="0080FF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↑ median OS</a:t>
            </a:r>
          </a:p>
          <a:p>
            <a:pPr marL="742950" lvl="1" indent="-285750">
              <a:buClr>
                <a:srgbClr val="0080FF"/>
              </a:buClr>
              <a:buFont typeface="Calibri" panose="020F0502020204030204" pitchFamily="34" charset="0"/>
              <a:buChar char="‒"/>
            </a:pP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285750" lvl="1" indent="-285750"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CALR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type 2 mutation:</a:t>
            </a:r>
          </a:p>
          <a:p>
            <a:pPr marL="742950" lvl="2" indent="-285750">
              <a:buClr>
                <a:srgbClr val="0080FF"/>
              </a:buClr>
              <a:buFont typeface="Calibri" panose="020F0502020204030204" pitchFamily="34" charset="0"/>
              <a:buChar char="‒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No difference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OS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775" y="5064416"/>
            <a:ext cx="3701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FF"/>
              </a:buClr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CALR type 1 = </a:t>
            </a:r>
            <a:r>
              <a:rPr lang="en-CA" dirty="0">
                <a:solidFill>
                  <a:schemeClr val="bg1"/>
                </a:solidFill>
                <a:latin typeface="+mn-lt"/>
              </a:rPr>
              <a:t>52-bp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deletion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buClr>
                <a:srgbClr val="0080FF"/>
              </a:buClr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CALR type 2 = </a:t>
            </a:r>
            <a:r>
              <a:rPr lang="en-CA" dirty="0">
                <a:solidFill>
                  <a:schemeClr val="bg1"/>
                </a:solidFill>
                <a:latin typeface="+mn-lt"/>
              </a:rPr>
              <a:t>5-bp TTGTC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insertion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72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3683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431925"/>
            <a:ext cx="36607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5600"/>
            <a:ext cx="36607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3"/>
          <p:cNvSpPr txBox="1"/>
          <p:nvPr/>
        </p:nvSpPr>
        <p:spPr>
          <a:xfrm>
            <a:off x="3729038" y="1385888"/>
            <a:ext cx="722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002060"/>
                </a:solidFill>
                <a:latin typeface="+mj-lt"/>
                <a:ea typeface="+mn-ea"/>
              </a:rPr>
              <a:t>EZH2</a:t>
            </a:r>
          </a:p>
        </p:txBody>
      </p:sp>
      <p:sp>
        <p:nvSpPr>
          <p:cNvPr id="6" name="CasellaDiTesto 8"/>
          <p:cNvSpPr txBox="1"/>
          <p:nvPr/>
        </p:nvSpPr>
        <p:spPr>
          <a:xfrm>
            <a:off x="7673975" y="1385888"/>
            <a:ext cx="836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002060"/>
                </a:solidFill>
                <a:latin typeface="+mj-lt"/>
                <a:ea typeface="+mn-ea"/>
              </a:rPr>
              <a:t>ASXL1</a:t>
            </a:r>
          </a:p>
        </p:txBody>
      </p:sp>
      <p:sp>
        <p:nvSpPr>
          <p:cNvPr id="7" name="CasellaDiTesto 9"/>
          <p:cNvSpPr txBox="1"/>
          <p:nvPr/>
        </p:nvSpPr>
        <p:spPr>
          <a:xfrm>
            <a:off x="3729038" y="4191000"/>
            <a:ext cx="809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rgbClr val="002060"/>
                </a:solidFill>
                <a:latin typeface="+mj-lt"/>
                <a:ea typeface="+mn-ea"/>
              </a:rPr>
              <a:t>SRSF2</a:t>
            </a:r>
          </a:p>
        </p:txBody>
      </p:sp>
      <p:sp>
        <p:nvSpPr>
          <p:cNvPr id="8" name="CasellaDiTesto 5"/>
          <p:cNvSpPr txBox="1"/>
          <p:nvPr/>
        </p:nvSpPr>
        <p:spPr>
          <a:xfrm>
            <a:off x="1295400" y="3197225"/>
            <a:ext cx="1017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 err="1">
                <a:solidFill>
                  <a:srgbClr val="002060"/>
                </a:solidFill>
                <a:latin typeface="+mn-lt"/>
                <a:ea typeface="ＭＳ Ｐゴシック" charset="-128"/>
              </a:rPr>
              <a:t>P=</a:t>
            </a:r>
            <a:r>
              <a:rPr lang="it-IT" sz="1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 0.0008</a:t>
            </a:r>
          </a:p>
        </p:txBody>
      </p:sp>
      <p:sp>
        <p:nvSpPr>
          <p:cNvPr id="9" name="CasellaDiTesto 15"/>
          <p:cNvSpPr txBox="1"/>
          <p:nvPr/>
        </p:nvSpPr>
        <p:spPr>
          <a:xfrm>
            <a:off x="5486400" y="3200400"/>
            <a:ext cx="1017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P&lt; 0.0001</a:t>
            </a:r>
          </a:p>
        </p:txBody>
      </p:sp>
      <p:sp>
        <p:nvSpPr>
          <p:cNvPr id="10" name="CasellaDiTesto 16"/>
          <p:cNvSpPr txBox="1"/>
          <p:nvPr/>
        </p:nvSpPr>
        <p:spPr>
          <a:xfrm>
            <a:off x="1295400" y="5940425"/>
            <a:ext cx="1017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rgbClr val="002060"/>
                </a:solidFill>
                <a:latin typeface="+mn-lt"/>
                <a:ea typeface="ＭＳ Ｐゴシック" charset="-128"/>
              </a:rPr>
              <a:t>P&lt; 0.0001</a:t>
            </a:r>
          </a:p>
        </p:txBody>
      </p:sp>
      <p:graphicFrame>
        <p:nvGraphicFramePr>
          <p:cNvPr id="11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809025"/>
              </p:ext>
            </p:extLst>
          </p:nvPr>
        </p:nvGraphicFramePr>
        <p:xfrm>
          <a:off x="4949826" y="4391026"/>
          <a:ext cx="3560762" cy="1746249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83710"/>
                <a:gridCol w="1565897"/>
                <a:gridCol w="911155"/>
              </a:tblGrid>
              <a:tr h="66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Hazard Risk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(95% CI range)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360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EZH2</a:t>
                      </a:r>
                      <a:endParaRPr kumimoji="0" lang="it-IT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1.91 (1.08-3.36)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0.025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ASXL1</a:t>
                      </a:r>
                      <a:endParaRPr kumimoji="0" lang="it-IT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2.21 (1.57-3.11)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&lt;0.0001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SRSF2</a:t>
                      </a:r>
                      <a:endParaRPr kumimoji="0" lang="it-IT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2.60 (1.63-41.6)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&lt;0.0001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147484" y="272721"/>
            <a:ext cx="823284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3200" b="1" dirty="0">
                <a:solidFill>
                  <a:srgbClr val="00B0F0"/>
                </a:solidFill>
                <a:latin typeface="Calibri" pitchFamily="34" charset="0"/>
              </a:rPr>
              <a:t>Mutations </a:t>
            </a:r>
            <a:r>
              <a:rPr lang="it-IT" sz="3200" b="1" dirty="0" smtClean="0">
                <a:solidFill>
                  <a:srgbClr val="00B0F0"/>
                </a:solidFill>
                <a:latin typeface="Calibri" pitchFamily="34" charset="0"/>
              </a:rPr>
              <a:t>associated with reduced overall survival</a:t>
            </a:r>
            <a:endParaRPr lang="it-IT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8" y="274638"/>
            <a:ext cx="9293556" cy="1143000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Therapeutic options available to patients with myelofibrosis 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431925"/>
            <a:ext cx="4114800" cy="39020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Transplant options</a:t>
            </a:r>
          </a:p>
          <a:p>
            <a:pPr lvl="1" defTabSz="91440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Myeloablative</a:t>
            </a:r>
          </a:p>
          <a:p>
            <a:pPr lvl="1" defTabSz="91440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Reduced-intensity</a:t>
            </a: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3217863"/>
            <a:ext cx="3200400" cy="2209800"/>
          </a:xfrm>
          <a:prstGeom prst="rect">
            <a:avLst/>
          </a:prstGeom>
          <a:solidFill>
            <a:srgbClr val="004080"/>
          </a:solidFill>
          <a:ln w="28575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82880" tIns="0" rIns="182880" bIns="91440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Experimental drug therapy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Pomalidomide</a:t>
            </a:r>
            <a:endParaRPr lang="en-US" sz="14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Novel JAK inhibitors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Others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Hypomethylating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 agents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HIDAC inhibitors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mTOR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 inhibitors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114800" y="1431925"/>
            <a:ext cx="4114800" cy="3902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0FF"/>
              </a:buClr>
              <a:buFont typeface="Wingdings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Non-transplant options</a:t>
            </a:r>
          </a:p>
          <a:p>
            <a:pPr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Conventional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Treatment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anemia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Transfusion support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Erythropoietin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Corticosteriods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Androgen +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prednisone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IMiDs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Treatment for splenomegaly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Hydroxyurea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Splenectomy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Low-dose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irradiation</a:t>
            </a:r>
          </a:p>
          <a:p>
            <a:pPr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First approved medication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Ruxolitinib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92088" y="6435725"/>
            <a:ext cx="84947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Abbreviations: HIDAC, histone deacetylase;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</a:rPr>
              <a:t>IMiD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, immunomodulatory drug; JAK, Janus kinase;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</a:rPr>
              <a:t>mTOR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, mammalian target of rapamycin. </a:t>
            </a:r>
          </a:p>
        </p:txBody>
      </p:sp>
    </p:spTree>
    <p:extLst>
      <p:ext uri="{BB962C8B-B14F-4D97-AF65-F5344CB8AC3E}">
        <p14:creationId xmlns:p14="http://schemas.microsoft.com/office/powerpoint/2010/main" val="27940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97"/>
            <a:ext cx="8229600" cy="1143000"/>
          </a:xfrm>
        </p:spPr>
        <p:txBody>
          <a:bodyPr/>
          <a:lstStyle/>
          <a:p>
            <a:r>
              <a:rPr lang="en-CA" dirty="0" smtClean="0"/>
              <a:t>Transplantation for myelofibrosis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 smtClean="0"/>
              <a:t>Potentially curative option</a:t>
            </a:r>
          </a:p>
          <a:p>
            <a:endParaRPr lang="en-CA" sz="2600" dirty="0"/>
          </a:p>
          <a:p>
            <a:r>
              <a:rPr lang="en-CA" sz="2600" dirty="0" smtClean="0"/>
              <a:t>Can have high risk of significant complications</a:t>
            </a:r>
          </a:p>
          <a:p>
            <a:endParaRPr lang="en-CA" sz="2600" dirty="0"/>
          </a:p>
          <a:p>
            <a:r>
              <a:rPr lang="en-CA" sz="2600" dirty="0" smtClean="0"/>
              <a:t>Optimal timing of transplant can be complex decision</a:t>
            </a:r>
          </a:p>
          <a:p>
            <a:endParaRPr lang="en-CA" sz="2600" dirty="0"/>
          </a:p>
          <a:p>
            <a:r>
              <a:rPr lang="en-CA" sz="2600" dirty="0"/>
              <a:t>Option for transplant in every MF patients in the transplant age group should be considered. </a:t>
            </a:r>
          </a:p>
          <a:p>
            <a:pPr lvl="1"/>
            <a:r>
              <a:rPr lang="en-CA" b="1" dirty="0" smtClean="0">
                <a:solidFill>
                  <a:srgbClr val="FFFF00"/>
                </a:solidFill>
              </a:rPr>
              <a:t>Early </a:t>
            </a:r>
            <a:r>
              <a:rPr lang="en-CA" b="1" dirty="0">
                <a:solidFill>
                  <a:srgbClr val="FFFF00"/>
                </a:solidFill>
              </a:rPr>
              <a:t>vs. </a:t>
            </a:r>
            <a:r>
              <a:rPr lang="en-CA" b="1" dirty="0" smtClean="0">
                <a:solidFill>
                  <a:srgbClr val="FFFF00"/>
                </a:solidFill>
              </a:rPr>
              <a:t>delayed vs</a:t>
            </a:r>
            <a:r>
              <a:rPr lang="en-CA" b="1" dirty="0">
                <a:solidFill>
                  <a:srgbClr val="FFFF00"/>
                </a:solidFill>
              </a:rPr>
              <a:t>. </a:t>
            </a:r>
            <a:r>
              <a:rPr lang="en-CA" b="1" dirty="0" smtClean="0">
                <a:solidFill>
                  <a:srgbClr val="FFFF00"/>
                </a:solidFill>
              </a:rPr>
              <a:t>never</a:t>
            </a:r>
            <a:endParaRPr lang="en-CA" b="1" dirty="0">
              <a:solidFill>
                <a:srgbClr val="FFFF00"/>
              </a:solidFill>
            </a:endParaRP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420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87" y="275458"/>
            <a:ext cx="8229600" cy="1143000"/>
          </a:xfrm>
        </p:spPr>
        <p:txBody>
          <a:bodyPr/>
          <a:lstStyle/>
          <a:p>
            <a:r>
              <a:rPr lang="en-CA" dirty="0" smtClean="0"/>
              <a:t>Who are the candidates for transplantation for </a:t>
            </a:r>
            <a:r>
              <a:rPr lang="en-CA" dirty="0"/>
              <a:t>m</a:t>
            </a:r>
            <a:r>
              <a:rPr lang="en-CA" dirty="0" smtClean="0"/>
              <a:t>yelofibrosis in 2015?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87" y="1740876"/>
            <a:ext cx="8686801" cy="4525963"/>
          </a:xfrm>
        </p:spPr>
        <p:txBody>
          <a:bodyPr/>
          <a:lstStyle/>
          <a:p>
            <a:r>
              <a:rPr lang="en-CA" dirty="0" smtClean="0"/>
              <a:t>When is transplant an appropriate option?</a:t>
            </a:r>
          </a:p>
          <a:p>
            <a:pPr lvl="1"/>
            <a:r>
              <a:rPr lang="en-CA" dirty="0" smtClean="0"/>
              <a:t>DIPSS - Intermediate-2/ high-risk </a:t>
            </a:r>
          </a:p>
          <a:p>
            <a:pPr lvl="1"/>
            <a:r>
              <a:rPr lang="en-CA" i="1" dirty="0" smtClean="0">
                <a:solidFill>
                  <a:srgbClr val="FF0000"/>
                </a:solidFill>
              </a:rPr>
              <a:t>? DIPSS - Intermediate – 1 </a:t>
            </a:r>
            <a:endParaRPr lang="en-CA" i="1" dirty="0">
              <a:solidFill>
                <a:srgbClr val="FF0000"/>
              </a:solidFill>
            </a:endParaRPr>
          </a:p>
          <a:p>
            <a:pPr lvl="2"/>
            <a:r>
              <a:rPr lang="en-CA" dirty="0" smtClean="0"/>
              <a:t>High risk </a:t>
            </a:r>
            <a:r>
              <a:rPr lang="en-CA" dirty="0" err="1"/>
              <a:t>c</a:t>
            </a:r>
            <a:r>
              <a:rPr lang="en-CA" dirty="0" err="1" smtClean="0"/>
              <a:t>ytogenetics</a:t>
            </a:r>
            <a:endParaRPr lang="en-CA" dirty="0" smtClean="0"/>
          </a:p>
          <a:p>
            <a:pPr lvl="2"/>
            <a:r>
              <a:rPr lang="en-CA" dirty="0" smtClean="0"/>
              <a:t>Severely </a:t>
            </a:r>
            <a:r>
              <a:rPr lang="en-CA" dirty="0" err="1"/>
              <a:t>c</a:t>
            </a:r>
            <a:r>
              <a:rPr lang="en-CA" dirty="0" err="1" smtClean="0"/>
              <a:t>ytopenic</a:t>
            </a:r>
            <a:r>
              <a:rPr lang="en-CA" dirty="0" smtClean="0"/>
              <a:t> patients</a:t>
            </a:r>
          </a:p>
          <a:p>
            <a:pPr lvl="3"/>
            <a:r>
              <a:rPr lang="en-CA" dirty="0" smtClean="0"/>
              <a:t>Transfusion dependent (non-responders to conservative options)</a:t>
            </a:r>
          </a:p>
          <a:p>
            <a:pPr lvl="3"/>
            <a:r>
              <a:rPr lang="en-CA" dirty="0" smtClean="0"/>
              <a:t>Severe thrombocytopenia</a:t>
            </a:r>
          </a:p>
          <a:p>
            <a:pPr lvl="3"/>
            <a:r>
              <a:rPr lang="en-CA" dirty="0" smtClean="0"/>
              <a:t>?? High-risk mutations (</a:t>
            </a:r>
            <a:r>
              <a:rPr lang="en-CA" i="1" dirty="0" smtClean="0"/>
              <a:t>ASLX1</a:t>
            </a:r>
            <a:r>
              <a:rPr lang="en-CA" dirty="0" smtClean="0"/>
              <a:t>+ patients, ≥3 somatic mutations)</a:t>
            </a:r>
          </a:p>
          <a:p>
            <a:pPr lvl="4"/>
            <a:endParaRPr lang="en-CA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782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Disclosures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mtClean="0"/>
              <a:t>Vikas Gupta, MD, FRCP, FRCPath</a:t>
            </a:r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76460"/>
              </p:ext>
            </p:extLst>
          </p:nvPr>
        </p:nvGraphicFramePr>
        <p:xfrm>
          <a:off x="623888" y="2363788"/>
          <a:ext cx="7534275" cy="266455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07885"/>
                <a:gridCol w="4826390"/>
              </a:tblGrid>
              <a:tr h="5373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Research support/P.I.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Novartis,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Incyte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Gilead,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Promedior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</a:tr>
              <a:tr h="497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Employee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</a:tr>
              <a:tr h="489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Consultant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Novartis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</a:tr>
              <a:tr h="500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Major Stockholder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Scientific Advisory Board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Incyte, Novartis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3427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28" marR="91428" marT="45696" marB="45696" anchor="ctr" horzOverflow="overflow"/>
                </a:tc>
              </a:tr>
            </a:tbl>
          </a:graphicData>
        </a:graphic>
      </p:graphicFrame>
      <p:pic>
        <p:nvPicPr>
          <p:cNvPr id="5" name="Picture 7" descr="uhn_whitego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780088"/>
            <a:ext cx="213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0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6"/>
          <p:cNvSpPr txBox="1">
            <a:spLocks noChangeArrowheads="1"/>
          </p:cNvSpPr>
          <p:nvPr/>
        </p:nvSpPr>
        <p:spPr bwMode="auto">
          <a:xfrm>
            <a:off x="49213" y="4478338"/>
            <a:ext cx="2765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ED2624"/>
                </a:solidFill>
                <a:ea typeface="ＭＳ Ｐゴシック"/>
                <a:cs typeface="Arial" charset="0"/>
              </a:rPr>
              <a:t>          </a:t>
            </a:r>
            <a:r>
              <a:rPr lang="en-US" sz="1400" b="1">
                <a:solidFill>
                  <a:srgbClr val="ED2624"/>
                </a:solidFill>
                <a:ea typeface="ＭＳ Ｐゴシック"/>
                <a:cs typeface="Arial" charset="0"/>
              </a:rPr>
              <a:t>Risks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1200">
                <a:solidFill>
                  <a:srgbClr val="FFFFFF"/>
                </a:solidFill>
                <a:ea typeface="ＭＳ Ｐゴシック"/>
                <a:cs typeface="Arial" charset="0"/>
              </a:rPr>
              <a:t>Risk of early mortality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1200">
                <a:solidFill>
                  <a:srgbClr val="FFFFFF"/>
                </a:solidFill>
                <a:ea typeface="ＭＳ Ｐゴシック"/>
                <a:cs typeface="Arial" charset="0"/>
              </a:rPr>
              <a:t>   QOL</a:t>
            </a:r>
          </a:p>
          <a:p>
            <a:pPr marL="914400" lvl="3" indent="-228600">
              <a:buFont typeface="Courier New" pitchFamily="49" charset="0"/>
              <a:buChar char="o"/>
            </a:pPr>
            <a:r>
              <a:rPr lang="en-US" sz="1100">
                <a:solidFill>
                  <a:srgbClr val="FFFFFF"/>
                </a:solidFill>
                <a:ea typeface="ＭＳ Ｐゴシック"/>
                <a:cs typeface="Arial" charset="0"/>
              </a:rPr>
              <a:t>GvHD</a:t>
            </a:r>
          </a:p>
          <a:p>
            <a:pPr marL="914400" lvl="3" indent="-228600">
              <a:buFont typeface="Courier New" pitchFamily="49" charset="0"/>
              <a:buChar char="o"/>
            </a:pPr>
            <a:r>
              <a:rPr lang="en-US" sz="1100">
                <a:solidFill>
                  <a:srgbClr val="FFFFFF"/>
                </a:solidFill>
                <a:ea typeface="ＭＳ Ｐゴシック"/>
                <a:cs typeface="Arial" charset="0"/>
              </a:rPr>
              <a:t>Recurrent infections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2892425" y="1627188"/>
            <a:ext cx="412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4" name="TextBox 56"/>
          <p:cNvSpPr txBox="1">
            <a:spLocks noChangeArrowheads="1"/>
          </p:cNvSpPr>
          <p:nvPr/>
        </p:nvSpPr>
        <p:spPr bwMode="auto">
          <a:xfrm>
            <a:off x="2886075" y="1987550"/>
            <a:ext cx="4111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5" name="TextBox 57"/>
          <p:cNvSpPr txBox="1">
            <a:spLocks noChangeArrowheads="1"/>
          </p:cNvSpPr>
          <p:nvPr/>
        </p:nvSpPr>
        <p:spPr bwMode="auto">
          <a:xfrm>
            <a:off x="2895600" y="2398713"/>
            <a:ext cx="4111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6" name="TextBox 58"/>
          <p:cNvSpPr txBox="1">
            <a:spLocks noChangeArrowheads="1"/>
          </p:cNvSpPr>
          <p:nvPr/>
        </p:nvSpPr>
        <p:spPr bwMode="auto">
          <a:xfrm>
            <a:off x="2895600" y="3479800"/>
            <a:ext cx="411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7" name="TextBox 59"/>
          <p:cNvSpPr txBox="1">
            <a:spLocks noChangeArrowheads="1"/>
          </p:cNvSpPr>
          <p:nvPr/>
        </p:nvSpPr>
        <p:spPr bwMode="auto">
          <a:xfrm>
            <a:off x="2846388" y="4271963"/>
            <a:ext cx="563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sp>
        <p:nvSpPr>
          <p:cNvPr id="8" name="TextBox 60"/>
          <p:cNvSpPr txBox="1">
            <a:spLocks noChangeArrowheads="1"/>
          </p:cNvSpPr>
          <p:nvPr/>
        </p:nvSpPr>
        <p:spPr bwMode="auto">
          <a:xfrm>
            <a:off x="2827338" y="5508625"/>
            <a:ext cx="563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sp>
        <p:nvSpPr>
          <p:cNvPr id="9" name="TextBox 71"/>
          <p:cNvSpPr txBox="1">
            <a:spLocks noChangeArrowheads="1"/>
          </p:cNvSpPr>
          <p:nvPr/>
        </p:nvSpPr>
        <p:spPr bwMode="auto">
          <a:xfrm>
            <a:off x="5865813" y="4279900"/>
            <a:ext cx="412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10" name="TextBox 72"/>
          <p:cNvSpPr txBox="1">
            <a:spLocks noChangeArrowheads="1"/>
          </p:cNvSpPr>
          <p:nvPr/>
        </p:nvSpPr>
        <p:spPr bwMode="auto">
          <a:xfrm>
            <a:off x="5862638" y="5508625"/>
            <a:ext cx="411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NO</a:t>
            </a:r>
          </a:p>
        </p:txBody>
      </p:sp>
      <p:sp>
        <p:nvSpPr>
          <p:cNvPr id="11" name="TextBox 73"/>
          <p:cNvSpPr txBox="1">
            <a:spLocks noChangeArrowheads="1"/>
          </p:cNvSpPr>
          <p:nvPr/>
        </p:nvSpPr>
        <p:spPr bwMode="auto">
          <a:xfrm>
            <a:off x="5830888" y="1666875"/>
            <a:ext cx="5635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sp>
        <p:nvSpPr>
          <p:cNvPr id="12" name="TextBox 74"/>
          <p:cNvSpPr txBox="1">
            <a:spLocks noChangeArrowheads="1"/>
          </p:cNvSpPr>
          <p:nvPr/>
        </p:nvSpPr>
        <p:spPr bwMode="auto">
          <a:xfrm>
            <a:off x="5829300" y="2028825"/>
            <a:ext cx="563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sp>
        <p:nvSpPr>
          <p:cNvPr id="13" name="TextBox 75"/>
          <p:cNvSpPr txBox="1">
            <a:spLocks noChangeArrowheads="1"/>
          </p:cNvSpPr>
          <p:nvPr/>
        </p:nvSpPr>
        <p:spPr bwMode="auto">
          <a:xfrm>
            <a:off x="5829300" y="2417763"/>
            <a:ext cx="5635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sp>
        <p:nvSpPr>
          <p:cNvPr id="14" name="TextBox 76"/>
          <p:cNvSpPr txBox="1">
            <a:spLocks noChangeArrowheads="1"/>
          </p:cNvSpPr>
          <p:nvPr/>
        </p:nvSpPr>
        <p:spPr bwMode="auto">
          <a:xfrm>
            <a:off x="5819775" y="3506788"/>
            <a:ext cx="561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ea typeface="ＭＳ Ｐゴシック"/>
                <a:cs typeface="Arial" charset="0"/>
              </a:rPr>
              <a:t>YES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92250" y="4081463"/>
            <a:ext cx="0" cy="4159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92250" y="3074988"/>
            <a:ext cx="0" cy="4143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18413" y="4079875"/>
            <a:ext cx="0" cy="41592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18413" y="3073400"/>
            <a:ext cx="0" cy="4143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223838" y="4505325"/>
            <a:ext cx="287337" cy="285750"/>
            <a:chOff x="621228" y="5389680"/>
            <a:chExt cx="286725" cy="286725"/>
          </a:xfrm>
        </p:grpSpPr>
        <p:sp>
          <p:nvSpPr>
            <p:cNvPr id="20" name="Oval 19"/>
            <p:cNvSpPr/>
            <p:nvPr/>
          </p:nvSpPr>
          <p:spPr>
            <a:xfrm>
              <a:off x="621228" y="5389680"/>
              <a:ext cx="286725" cy="286725"/>
            </a:xfrm>
            <a:prstGeom prst="ellipse">
              <a:avLst/>
            </a:prstGeom>
            <a:solidFill>
              <a:srgbClr val="ED2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9345" y="5533043"/>
              <a:ext cx="1298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44513" y="2278063"/>
            <a:ext cx="20796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Benefits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Curative Potential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3838" y="2314575"/>
            <a:ext cx="287337" cy="28733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76300" y="4933950"/>
            <a:ext cx="0" cy="15081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77038" y="3352800"/>
            <a:ext cx="1741487" cy="830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JAK inhibitor therapy/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clinical trial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713" y="3495675"/>
            <a:ext cx="1743075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HCT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3295650" y="1362075"/>
            <a:ext cx="2552700" cy="1490663"/>
            <a:chOff x="3295155" y="990496"/>
            <a:chExt cx="2553691" cy="1490404"/>
          </a:xfrm>
        </p:grpSpPr>
        <p:sp>
          <p:nvSpPr>
            <p:cNvPr id="28" name="TextBox 27"/>
            <p:cNvSpPr txBox="1"/>
            <p:nvPr/>
          </p:nvSpPr>
          <p:spPr>
            <a:xfrm>
              <a:off x="3295155" y="1280959"/>
              <a:ext cx="2553691" cy="1199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Advanced age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Poor performance status</a:t>
              </a: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Prohibitive co-morbidities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95155" y="990496"/>
              <a:ext cx="2553691" cy="338079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Patient Factors</a:t>
              </a:r>
            </a:p>
          </p:txBody>
        </p:sp>
      </p:grpSp>
      <p:grpSp>
        <p:nvGrpSpPr>
          <p:cNvPr id="30" name="Group 1"/>
          <p:cNvGrpSpPr>
            <a:grpSpLocks/>
          </p:cNvGrpSpPr>
          <p:nvPr/>
        </p:nvGrpSpPr>
        <p:grpSpPr bwMode="auto">
          <a:xfrm>
            <a:off x="3295650" y="3105150"/>
            <a:ext cx="2552700" cy="1887538"/>
            <a:chOff x="3295155" y="2542708"/>
            <a:chExt cx="2553691" cy="1888310"/>
          </a:xfrm>
        </p:grpSpPr>
        <p:sp>
          <p:nvSpPr>
            <p:cNvPr id="31" name="TextBox 30"/>
            <p:cNvSpPr txBox="1"/>
            <p:nvPr/>
          </p:nvSpPr>
          <p:spPr>
            <a:xfrm>
              <a:off x="3295155" y="2861927"/>
              <a:ext cx="2553691" cy="1569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Severe complications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of MF such as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portal hypertension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High-risk of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leukemic transformation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95155" y="2542708"/>
              <a:ext cx="2553691" cy="338276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Disease Factors</a:t>
              </a:r>
            </a:p>
          </p:txBody>
        </p:sp>
      </p:grpSp>
      <p:grpSp>
        <p:nvGrpSpPr>
          <p:cNvPr id="33" name="Group 6"/>
          <p:cNvGrpSpPr>
            <a:grpSpLocks/>
          </p:cNvGrpSpPr>
          <p:nvPr/>
        </p:nvGrpSpPr>
        <p:grpSpPr bwMode="auto">
          <a:xfrm>
            <a:off x="3276600" y="5262563"/>
            <a:ext cx="2554288" cy="657225"/>
            <a:chOff x="3276847" y="4939059"/>
            <a:chExt cx="2553691" cy="657204"/>
          </a:xfrm>
        </p:grpSpPr>
        <p:sp>
          <p:nvSpPr>
            <p:cNvPr id="34" name="TextBox 33"/>
            <p:cNvSpPr txBox="1"/>
            <p:nvPr/>
          </p:nvSpPr>
          <p:spPr>
            <a:xfrm>
              <a:off x="3276847" y="5258136"/>
              <a:ext cx="2553691" cy="3381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Well-matched donor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76847" y="4939059"/>
              <a:ext cx="2553691" cy="338126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Transplant Factors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2886075" y="1898650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86075" y="1898650"/>
            <a:ext cx="0" cy="169545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363788" y="3594100"/>
            <a:ext cx="522287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894013" y="2260600"/>
            <a:ext cx="392112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95600" y="2659063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62200" y="3730625"/>
            <a:ext cx="923925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886075" y="4518025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895600" y="3878263"/>
            <a:ext cx="0" cy="633412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373313" y="3878263"/>
            <a:ext cx="522287" cy="0"/>
          </a:xfrm>
          <a:prstGeom prst="line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676525" y="5788025"/>
            <a:ext cx="561975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381250" y="4032250"/>
            <a:ext cx="295275" cy="0"/>
          </a:xfrm>
          <a:prstGeom prst="line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76525" y="4038600"/>
            <a:ext cx="0" cy="1741488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49938" y="1903413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48400" y="1893888"/>
            <a:ext cx="0" cy="169545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57925" y="3581400"/>
            <a:ext cx="523875" cy="0"/>
          </a:xfrm>
          <a:prstGeom prst="line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57875" y="2266950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57875" y="2663825"/>
            <a:ext cx="392113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848350" y="3735388"/>
            <a:ext cx="923925" cy="0"/>
          </a:xfrm>
          <a:prstGeom prst="line">
            <a:avLst/>
          </a:prstGeom>
          <a:ln>
            <a:solidFill>
              <a:schemeClr val="bg1"/>
            </a:solidFill>
            <a:prstDash val="solid"/>
            <a:headEnd type="oval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57875" y="4522788"/>
            <a:ext cx="390525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257925" y="3883025"/>
            <a:ext cx="0" cy="633413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49988" y="3883025"/>
            <a:ext cx="522287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826125" y="5756275"/>
            <a:ext cx="611188" cy="0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437313" y="4019550"/>
            <a:ext cx="0" cy="17414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445250" y="4025900"/>
            <a:ext cx="336550" cy="0"/>
          </a:xfrm>
          <a:prstGeom prst="line">
            <a:avLst/>
          </a:prstGeom>
          <a:ln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0" name="Group 35"/>
          <p:cNvGrpSpPr>
            <a:grpSpLocks/>
          </p:cNvGrpSpPr>
          <p:nvPr/>
        </p:nvGrpSpPr>
        <p:grpSpPr bwMode="auto">
          <a:xfrm>
            <a:off x="6578600" y="2308225"/>
            <a:ext cx="2800350" cy="708025"/>
            <a:chOff x="9144000" y="1007302"/>
            <a:chExt cx="2800350" cy="707886"/>
          </a:xfrm>
        </p:grpSpPr>
        <p:sp>
          <p:nvSpPr>
            <p:cNvPr id="61" name="TextBox 60"/>
            <p:cNvSpPr txBox="1"/>
            <p:nvPr/>
          </p:nvSpPr>
          <p:spPr>
            <a:xfrm>
              <a:off x="9464675" y="1007302"/>
              <a:ext cx="2479675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00"/>
                  </a:solidFill>
                  <a:latin typeface="Arial" pitchFamily="34" charset="0"/>
                  <a:cs typeface="Arial" pitchFamily="34" charset="0"/>
                </a:rPr>
                <a:t>Benefits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Usually well-tolerated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  QOL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9144000" y="1045395"/>
              <a:ext cx="287338" cy="28569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9839325" y="1492982"/>
              <a:ext cx="0" cy="150783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6402388" y="4511675"/>
            <a:ext cx="3189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ED2624"/>
                </a:solidFill>
                <a:ea typeface="ＭＳ Ｐゴシック"/>
                <a:cs typeface="Arial" charset="0"/>
              </a:rPr>
              <a:t>          </a:t>
            </a:r>
            <a:r>
              <a:rPr lang="en-US" sz="1400" b="1">
                <a:solidFill>
                  <a:srgbClr val="ED2624"/>
                </a:solidFill>
                <a:ea typeface="ＭＳ Ｐゴシック"/>
                <a:cs typeface="Arial" charset="0"/>
              </a:rPr>
              <a:t>Risks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1200">
                <a:solidFill>
                  <a:srgbClr val="FFFFFF"/>
                </a:solidFill>
                <a:ea typeface="ＭＳ Ｐゴシック"/>
                <a:cs typeface="Arial" charset="0"/>
              </a:rPr>
              <a:t>Unknown long-term effects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100">
                <a:solidFill>
                  <a:srgbClr val="FFFFFF"/>
                </a:solidFill>
                <a:ea typeface="ＭＳ Ｐゴシック"/>
                <a:cs typeface="Arial" charset="0"/>
              </a:rPr>
              <a:t>Duration of response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n-US" sz="1100">
                <a:solidFill>
                  <a:srgbClr val="FFFFFF"/>
                </a:solidFill>
                <a:ea typeface="ＭＳ Ｐゴシック"/>
                <a:cs typeface="Arial" charset="0"/>
              </a:rPr>
              <a:t>Possible resistance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1200">
                <a:solidFill>
                  <a:srgbClr val="FFFFFF"/>
                </a:solidFill>
                <a:ea typeface="ＭＳ Ｐゴシック"/>
                <a:cs typeface="Arial" charset="0"/>
              </a:rPr>
              <a:t>? Impact of drug-induced cytopenias on survival / LT</a:t>
            </a:r>
          </a:p>
        </p:txBody>
      </p:sp>
      <p:grpSp>
        <p:nvGrpSpPr>
          <p:cNvPr id="65" name="Group 123"/>
          <p:cNvGrpSpPr>
            <a:grpSpLocks/>
          </p:cNvGrpSpPr>
          <p:nvPr/>
        </p:nvGrpSpPr>
        <p:grpSpPr bwMode="auto">
          <a:xfrm>
            <a:off x="6577013" y="4538663"/>
            <a:ext cx="287337" cy="285750"/>
            <a:chOff x="621228" y="5389680"/>
            <a:chExt cx="286725" cy="286725"/>
          </a:xfrm>
        </p:grpSpPr>
        <p:sp>
          <p:nvSpPr>
            <p:cNvPr id="66" name="Oval 65"/>
            <p:cNvSpPr/>
            <p:nvPr/>
          </p:nvSpPr>
          <p:spPr>
            <a:xfrm>
              <a:off x="621228" y="5389680"/>
              <a:ext cx="286725" cy="286725"/>
            </a:xfrm>
            <a:prstGeom prst="ellipse">
              <a:avLst/>
            </a:prstGeom>
            <a:solidFill>
              <a:srgbClr val="ED26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689345" y="5533043"/>
              <a:ext cx="12989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itle 3"/>
          <p:cNvSpPr>
            <a:spLocks/>
          </p:cNvSpPr>
          <p:nvPr/>
        </p:nvSpPr>
        <p:spPr bwMode="auto">
          <a:xfrm>
            <a:off x="193187" y="302318"/>
            <a:ext cx="898650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6FC2E2"/>
                </a:solidFill>
                <a:latin typeface="Calibri" pitchFamily="34" charset="0"/>
              </a:rPr>
              <a:t>Selection of </a:t>
            </a:r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upfront therapy </a:t>
            </a:r>
            <a:r>
              <a:rPr lang="en-US" sz="3200" b="1" dirty="0">
                <a:solidFill>
                  <a:srgbClr val="6FC2E2"/>
                </a:solidFill>
                <a:latin typeface="Calibri" pitchFamily="34" charset="0"/>
              </a:rPr>
              <a:t>for </a:t>
            </a:r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patients with </a:t>
            </a:r>
            <a:r>
              <a:rPr lang="en-US" sz="3200" b="1" dirty="0">
                <a:solidFill>
                  <a:srgbClr val="6FC2E2"/>
                </a:solidFill>
                <a:latin typeface="Calibri" pitchFamily="34" charset="0"/>
              </a:rPr>
              <a:t>m</a:t>
            </a:r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yelofibrosis</a:t>
            </a:r>
            <a:endParaRPr lang="en-US" sz="3200" b="1" dirty="0">
              <a:solidFill>
                <a:srgbClr val="6FC2E2"/>
              </a:solidFill>
              <a:latin typeface="Calibri" pitchFamily="34" charset="0"/>
            </a:endParaRPr>
          </a:p>
        </p:txBody>
      </p:sp>
      <p:sp>
        <p:nvSpPr>
          <p:cNvPr id="69" name="Slide Number Placeholder 1"/>
          <p:cNvSpPr txBox="1">
            <a:spLocks noGrp="1"/>
          </p:cNvSpPr>
          <p:nvPr/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CA" sz="1200">
              <a:solidFill>
                <a:srgbClr val="FFFFFF"/>
              </a:solidFill>
              <a:ea typeface="ＭＳ Ｐゴシック"/>
              <a:cs typeface="Arial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9213" y="6357390"/>
            <a:ext cx="5385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HCT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, hematopoietic cell transplantation; </a:t>
            </a:r>
            <a:r>
              <a:rPr lang="en-US" sz="1100" dirty="0" err="1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GvHD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, graft versus host disease;  JAK, Janus kinase; LT, leukemic transformation; MF, </a:t>
            </a:r>
            <a:r>
              <a:rPr lang="en-US" sz="1100" dirty="0" err="1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myelofibrosis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ＭＳ Ｐゴシック"/>
                <a:cs typeface="Arial" charset="0"/>
              </a:rPr>
              <a:t>; QOL, quality of life.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03555" y="6536194"/>
            <a:ext cx="26261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Gupta V, et al. </a:t>
            </a:r>
            <a:r>
              <a:rPr lang="en-US" sz="1100" i="1" dirty="0" smtClean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Blood </a:t>
            </a:r>
            <a:r>
              <a:rPr lang="en-US" sz="11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2012;120:1367-1379.</a:t>
            </a:r>
          </a:p>
          <a:p>
            <a:pPr algn="r"/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0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0"/>
          <a:stretch/>
        </p:blipFill>
        <p:spPr bwMode="auto">
          <a:xfrm>
            <a:off x="4648199" y="1592838"/>
            <a:ext cx="42445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19799" y="6459039"/>
            <a:ext cx="304800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altLang="en-US" sz="1100" b="1" dirty="0" smtClean="0">
                <a:solidFill>
                  <a:schemeClr val="bg1"/>
                </a:solidFill>
                <a:latin typeface="+mn-lt"/>
              </a:rPr>
              <a:t>Patel </a:t>
            </a:r>
            <a:r>
              <a:rPr lang="en-GB" altLang="en-US" sz="1100" b="1" dirty="0">
                <a:solidFill>
                  <a:schemeClr val="bg1"/>
                </a:solidFill>
                <a:latin typeface="+mn-lt"/>
              </a:rPr>
              <a:t>et al</a:t>
            </a:r>
            <a:r>
              <a:rPr lang="en-GB" altLang="en-US" sz="1100" b="1" dirty="0" smtClean="0">
                <a:solidFill>
                  <a:schemeClr val="bg1"/>
                </a:solidFill>
                <a:latin typeface="+mn-lt"/>
              </a:rPr>
              <a:t>., </a:t>
            </a:r>
            <a:r>
              <a:rPr lang="en-GB" altLang="en-US" sz="1100" b="1" dirty="0">
                <a:solidFill>
                  <a:schemeClr val="bg1"/>
                </a:solidFill>
                <a:latin typeface="+mn-lt"/>
              </a:rPr>
              <a:t>Blood 2015;126:790-797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04800" y="425381"/>
            <a:ext cx="8229600" cy="679450"/>
          </a:xfrm>
          <a:prstGeom prst="rect">
            <a:avLst/>
          </a:prstGeom>
        </p:spPr>
        <p:txBody>
          <a:bodyPr/>
          <a:lstStyle>
            <a:lvl1pPr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391686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 marL="587529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 marL="783372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 marL="979214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393941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808667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223393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638119" indent="-195843" algn="ctr" defTabSz="4147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2500" b="1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l" hangingPunct="1"/>
            <a:r>
              <a:rPr lang="it-IT" altLang="en-US" sz="3200" kern="0" dirty="0" smtClean="0">
                <a:solidFill>
                  <a:srgbClr val="6FC2E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Mutations  and response to Ruxolitinib</a:t>
            </a:r>
            <a:endParaRPr lang="it-IT" altLang="en-US" sz="3200" kern="0" dirty="0">
              <a:solidFill>
                <a:srgbClr val="6FC2E2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4272" y="1592838"/>
            <a:ext cx="4343400" cy="41909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80F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Spleen response (≥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50% reduction in palpable spleen size) was inversely correlated with the number of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mutations.</a:t>
            </a:r>
          </a:p>
          <a:p>
            <a:pPr marL="800100" lvl="1" indent="-342900" hangingPunct="0">
              <a:lnSpc>
                <a:spcPct val="93000"/>
              </a:lnSpc>
              <a:buClr>
                <a:srgbClr val="0080FF"/>
              </a:buClr>
              <a:buSzPct val="100000"/>
              <a:buFont typeface="Calibri" panose="020F0502020204030204" pitchFamily="34" charset="0"/>
              <a:buChar char="‒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Patients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with ≤2 mutations had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nine-fold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higher odds of a spleen response than those with ≥3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mutations</a:t>
            </a:r>
          </a:p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80FF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Patients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with ≥3 mutations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had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shorter time to treatment discontinuation and shorter overall survival than those with fewer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mutations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63597" y="437552"/>
            <a:ext cx="7131604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Outcomes of HCT in </a:t>
            </a:r>
            <a:r>
              <a:rPr lang="en-US" sz="3200" b="1" dirty="0">
                <a:solidFill>
                  <a:srgbClr val="6FC2E2"/>
                </a:solidFill>
                <a:latin typeface="Calibri" pitchFamily="34" charset="0"/>
              </a:rPr>
              <a:t>Myelofibrosis </a:t>
            </a:r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(CIBMTR data)</a:t>
            </a:r>
            <a:r>
              <a:rPr lang="en-US" sz="3200" b="1" dirty="0">
                <a:solidFill>
                  <a:srgbClr val="6FC2E2"/>
                </a:solidFill>
                <a:latin typeface="Calibri" pitchFamily="34" charset="0"/>
              </a:rPr>
              <a:t/>
            </a:r>
            <a:br>
              <a:rPr lang="en-US" sz="3200" b="1" dirty="0">
                <a:solidFill>
                  <a:srgbClr val="6FC2E2"/>
                </a:solidFill>
                <a:latin typeface="Calibri" pitchFamily="34" charset="0"/>
              </a:rPr>
            </a:br>
            <a:r>
              <a:rPr lang="en-US" sz="3200" b="1" dirty="0" smtClean="0">
                <a:solidFill>
                  <a:srgbClr val="6FC2E2"/>
                </a:solidFill>
                <a:latin typeface="Calibri" pitchFamily="34" charset="0"/>
              </a:rPr>
              <a:t>											</a:t>
            </a:r>
            <a:endParaRPr lang="en-US" sz="2400" b="1" i="1" dirty="0">
              <a:solidFill>
                <a:srgbClr val="6FC2E2"/>
              </a:solidFill>
              <a:latin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2263" y="1376381"/>
            <a:ext cx="8486775" cy="4716463"/>
            <a:chOff x="322517" y="1671175"/>
            <a:chExt cx="8486501" cy="4717521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22517" y="1671175"/>
              <a:ext cx="8486501" cy="4717521"/>
              <a:chOff x="322517" y="1671175"/>
              <a:chExt cx="8486501" cy="4717521"/>
            </a:xfrm>
          </p:grpSpPr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736573" y="1671175"/>
                <a:ext cx="527051" cy="4179888"/>
                <a:chOff x="460" y="1060"/>
                <a:chExt cx="332" cy="2633"/>
              </a:xfrm>
            </p:grpSpPr>
            <p:sp>
              <p:nvSpPr>
                <p:cNvPr id="68" name="Rectangle 39"/>
                <p:cNvSpPr>
                  <a:spLocks noChangeArrowheads="1"/>
                </p:cNvSpPr>
                <p:nvPr/>
              </p:nvSpPr>
              <p:spPr bwMode="auto">
                <a:xfrm>
                  <a:off x="460" y="1060"/>
                  <a:ext cx="332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69" name="Rectangle 40"/>
                <p:cNvSpPr>
                  <a:spLocks noChangeArrowheads="1"/>
                </p:cNvSpPr>
                <p:nvPr/>
              </p:nvSpPr>
              <p:spPr bwMode="auto">
                <a:xfrm>
                  <a:off x="603" y="3499"/>
                  <a:ext cx="189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70" name="Rectangle 41"/>
                <p:cNvSpPr>
                  <a:spLocks noChangeArrowheads="1"/>
                </p:cNvSpPr>
                <p:nvPr/>
              </p:nvSpPr>
              <p:spPr bwMode="auto">
                <a:xfrm>
                  <a:off x="531" y="3011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20</a:t>
                  </a:r>
                </a:p>
              </p:txBody>
            </p:sp>
            <p:sp>
              <p:nvSpPr>
                <p:cNvPr id="71" name="Rectangle 42"/>
                <p:cNvSpPr>
                  <a:spLocks noChangeArrowheads="1"/>
                </p:cNvSpPr>
                <p:nvPr/>
              </p:nvSpPr>
              <p:spPr bwMode="auto">
                <a:xfrm>
                  <a:off x="531" y="2523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40</a:t>
                  </a:r>
                </a:p>
              </p:txBody>
            </p:sp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531" y="2035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60</a:t>
                  </a:r>
                </a:p>
              </p:txBody>
            </p:sp>
            <p:sp>
              <p:nvSpPr>
                <p:cNvPr id="73" name="Rectangle 44"/>
                <p:cNvSpPr>
                  <a:spLocks noChangeArrowheads="1"/>
                </p:cNvSpPr>
                <p:nvPr/>
              </p:nvSpPr>
              <p:spPr bwMode="auto">
                <a:xfrm>
                  <a:off x="531" y="1547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80</a:t>
                  </a:r>
                </a:p>
              </p:txBody>
            </p:sp>
            <p:sp>
              <p:nvSpPr>
                <p:cNvPr id="74" name="Rectangle 45"/>
                <p:cNvSpPr>
                  <a:spLocks noChangeArrowheads="1"/>
                </p:cNvSpPr>
                <p:nvPr/>
              </p:nvSpPr>
              <p:spPr bwMode="auto">
                <a:xfrm>
                  <a:off x="531" y="1303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90</a:t>
                  </a:r>
                </a:p>
              </p:txBody>
            </p:sp>
            <p:sp>
              <p:nvSpPr>
                <p:cNvPr id="75" name="Rectangle 46"/>
                <p:cNvSpPr>
                  <a:spLocks noChangeArrowheads="1"/>
                </p:cNvSpPr>
                <p:nvPr/>
              </p:nvSpPr>
              <p:spPr bwMode="auto">
                <a:xfrm>
                  <a:off x="531" y="3255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10</a:t>
                  </a:r>
                </a:p>
              </p:txBody>
            </p:sp>
            <p:sp>
              <p:nvSpPr>
                <p:cNvPr id="76" name="Rectangle 47"/>
                <p:cNvSpPr>
                  <a:spLocks noChangeArrowheads="1"/>
                </p:cNvSpPr>
                <p:nvPr/>
              </p:nvSpPr>
              <p:spPr bwMode="auto">
                <a:xfrm>
                  <a:off x="531" y="2767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30</a:t>
                  </a:r>
                </a:p>
              </p:txBody>
            </p:sp>
            <p:sp>
              <p:nvSpPr>
                <p:cNvPr id="77" name="Rectangle 48"/>
                <p:cNvSpPr>
                  <a:spLocks noChangeArrowheads="1"/>
                </p:cNvSpPr>
                <p:nvPr/>
              </p:nvSpPr>
              <p:spPr bwMode="auto">
                <a:xfrm>
                  <a:off x="531" y="2279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78" name="Rectangle 49"/>
                <p:cNvSpPr>
                  <a:spLocks noChangeArrowheads="1"/>
                </p:cNvSpPr>
                <p:nvPr/>
              </p:nvSpPr>
              <p:spPr bwMode="auto">
                <a:xfrm>
                  <a:off x="531" y="1791"/>
                  <a:ext cx="26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r" eaLnBrk="0" hangingPunct="0"/>
                  <a:r>
                    <a:rPr lang="en-US" sz="1400">
                      <a:solidFill>
                        <a:schemeClr val="bg1"/>
                      </a:solidFill>
                      <a:latin typeface="Verdana" pitchFamily="34" charset="0"/>
                    </a:rPr>
                    <a:t>70</a:t>
                  </a:r>
                </a:p>
              </p:txBody>
            </p:sp>
          </p:grpSp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8220048" y="1671175"/>
                <a:ext cx="588970" cy="4179888"/>
                <a:chOff x="8228013" y="1682750"/>
                <a:chExt cx="588970" cy="4179888"/>
              </a:xfrm>
            </p:grpSpPr>
            <p:grpSp>
              <p:nvGrpSpPr>
                <p:cNvPr id="44" name="Group 51"/>
                <p:cNvGrpSpPr>
                  <a:grpSpLocks/>
                </p:cNvGrpSpPr>
                <p:nvPr/>
              </p:nvGrpSpPr>
              <p:grpSpPr bwMode="auto">
                <a:xfrm>
                  <a:off x="8228020" y="1682750"/>
                  <a:ext cx="588963" cy="4179888"/>
                  <a:chOff x="5183" y="1060"/>
                  <a:chExt cx="371" cy="2633"/>
                </a:xfrm>
              </p:grpSpPr>
              <p:grpSp>
                <p:nvGrpSpPr>
                  <p:cNvPr id="4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5222" y="1060"/>
                    <a:ext cx="332" cy="2633"/>
                    <a:chOff x="5222" y="1060"/>
                    <a:chExt cx="332" cy="2633"/>
                  </a:xfrm>
                </p:grpSpPr>
                <p:sp>
                  <p:nvSpPr>
                    <p:cNvPr id="57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3499"/>
                      <a:ext cx="18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58" name="Rectangl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1060"/>
                      <a:ext cx="332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100</a:t>
                      </a:r>
                    </a:p>
                  </p:txBody>
                </p:sp>
                <p:sp>
                  <p:nvSpPr>
                    <p:cNvPr id="5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3011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20</a:t>
                      </a:r>
                    </a:p>
                  </p:txBody>
                </p:sp>
                <p:sp>
                  <p:nvSpPr>
                    <p:cNvPr id="60" name="Rectangle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2523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61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2035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60</a:t>
                      </a:r>
                    </a:p>
                  </p:txBody>
                </p:sp>
                <p:sp>
                  <p:nvSpPr>
                    <p:cNvPr id="62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1547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80</a:t>
                      </a:r>
                    </a:p>
                  </p:txBody>
                </p:sp>
                <p:sp>
                  <p:nvSpPr>
                    <p:cNvPr id="63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1303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90</a:t>
                      </a:r>
                    </a:p>
                  </p:txBody>
                </p:sp>
                <p:sp>
                  <p:nvSpPr>
                    <p:cNvPr id="64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3255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65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2767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30</a:t>
                      </a:r>
                    </a:p>
                  </p:txBody>
                </p:sp>
                <p:sp>
                  <p:nvSpPr>
                    <p:cNvPr id="66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2279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50</a:t>
                      </a:r>
                    </a:p>
                  </p:txBody>
                </p:sp>
                <p:sp>
                  <p:nvSpPr>
                    <p:cNvPr id="67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2" y="1791"/>
                      <a:ext cx="261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sz="140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70</a:t>
                      </a:r>
                    </a:p>
                  </p:txBody>
                </p:sp>
              </p:grpSp>
              <p:sp>
                <p:nvSpPr>
                  <p:cNvPr id="47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2139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3359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3115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2871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2627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1164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2384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1651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1895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5183" y="1407"/>
                    <a:ext cx="51" cy="0"/>
                  </a:xfrm>
                  <a:prstGeom prst="line">
                    <a:avLst/>
                  </a:prstGeom>
                  <a:noFill/>
                  <a:ln w="12699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Line 50"/>
                <p:cNvSpPr>
                  <a:spLocks noChangeShapeType="1"/>
                </p:cNvSpPr>
                <p:nvPr/>
              </p:nvSpPr>
              <p:spPr bwMode="auto">
                <a:xfrm>
                  <a:off x="8228013" y="5703888"/>
                  <a:ext cx="80962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 rot="-5400000">
                <a:off x="-868418" y="3568502"/>
                <a:ext cx="2721066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  <a:latin typeface="Verdana" pitchFamily="34" charset="0"/>
                  </a:rPr>
                  <a:t>Estimated Probability, %</a:t>
                </a: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4302221" y="6049500"/>
                <a:ext cx="931345" cy="339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>
                    <a:solidFill>
                      <a:schemeClr val="bg1"/>
                    </a:solidFill>
                    <a:latin typeface="Verdana" pitchFamily="34" charset="0"/>
                  </a:rPr>
                  <a:t>Months</a:t>
                </a:r>
              </a:p>
            </p:txBody>
          </p:sp>
          <p:sp>
            <p:nvSpPr>
              <p:cNvPr id="12" name="Rectangle 32"/>
              <p:cNvSpPr>
                <a:spLocks noChangeArrowheads="1"/>
              </p:cNvSpPr>
              <p:nvPr/>
            </p:nvSpPr>
            <p:spPr bwMode="auto">
              <a:xfrm>
                <a:off x="1166523" y="5770100"/>
                <a:ext cx="299762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0</a:t>
                </a:r>
              </a:p>
            </p:txBody>
          </p:sp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3082540" y="5770100"/>
                <a:ext cx="413576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40</a:t>
                </a:r>
              </a:p>
            </p:txBody>
          </p:sp>
          <p:sp>
            <p:nvSpPr>
              <p:cNvPr id="14" name="Rectangle 35"/>
              <p:cNvSpPr>
                <a:spLocks noChangeArrowheads="1"/>
              </p:cNvSpPr>
              <p:nvPr/>
            </p:nvSpPr>
            <p:spPr bwMode="auto">
              <a:xfrm>
                <a:off x="7952749" y="5770100"/>
                <a:ext cx="527388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140</a:t>
                </a:r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312835" y="1858500"/>
                <a:ext cx="0" cy="383381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1312835" y="5692313"/>
                <a:ext cx="6899275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V="1">
                <a:off x="1312835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V="1">
                <a:off x="2298673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V="1">
                <a:off x="3284511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V="1">
                <a:off x="8213698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8213698" y="1858500"/>
                <a:ext cx="0" cy="3833813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1231873" y="1836275"/>
                <a:ext cx="80962" cy="3856038"/>
                <a:chOff x="1023" y="1372"/>
                <a:chExt cx="48" cy="2228"/>
              </a:xfrm>
            </p:grpSpPr>
            <p:sp>
              <p:nvSpPr>
                <p:cNvPr id="33" name="Line 16"/>
                <p:cNvSpPr>
                  <a:spLocks noChangeShapeType="1"/>
                </p:cNvSpPr>
                <p:nvPr/>
              </p:nvSpPr>
              <p:spPr bwMode="auto">
                <a:xfrm>
                  <a:off x="1023" y="2263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17"/>
                <p:cNvSpPr>
                  <a:spLocks noChangeShapeType="1"/>
                </p:cNvSpPr>
                <p:nvPr/>
              </p:nvSpPr>
              <p:spPr bwMode="auto">
                <a:xfrm>
                  <a:off x="1023" y="3600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18"/>
                <p:cNvSpPr>
                  <a:spLocks noChangeShapeType="1"/>
                </p:cNvSpPr>
                <p:nvPr/>
              </p:nvSpPr>
              <p:spPr bwMode="auto">
                <a:xfrm>
                  <a:off x="1023" y="3377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9"/>
                <p:cNvSpPr>
                  <a:spLocks noChangeShapeType="1"/>
                </p:cNvSpPr>
                <p:nvPr/>
              </p:nvSpPr>
              <p:spPr bwMode="auto">
                <a:xfrm>
                  <a:off x="1023" y="3154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0"/>
                <p:cNvSpPr>
                  <a:spLocks noChangeShapeType="1"/>
                </p:cNvSpPr>
                <p:nvPr/>
              </p:nvSpPr>
              <p:spPr bwMode="auto">
                <a:xfrm>
                  <a:off x="1023" y="2931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1"/>
                <p:cNvSpPr>
                  <a:spLocks noChangeShapeType="1"/>
                </p:cNvSpPr>
                <p:nvPr/>
              </p:nvSpPr>
              <p:spPr bwMode="auto">
                <a:xfrm>
                  <a:off x="1023" y="2708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2"/>
                <p:cNvSpPr>
                  <a:spLocks noChangeShapeType="1"/>
                </p:cNvSpPr>
                <p:nvPr/>
              </p:nvSpPr>
              <p:spPr bwMode="auto">
                <a:xfrm>
                  <a:off x="1023" y="1372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3"/>
                <p:cNvSpPr>
                  <a:spLocks noChangeShapeType="1"/>
                </p:cNvSpPr>
                <p:nvPr/>
              </p:nvSpPr>
              <p:spPr bwMode="auto">
                <a:xfrm>
                  <a:off x="1023" y="2486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4"/>
                <p:cNvSpPr>
                  <a:spLocks noChangeShapeType="1"/>
                </p:cNvSpPr>
                <p:nvPr/>
              </p:nvSpPr>
              <p:spPr bwMode="auto">
                <a:xfrm>
                  <a:off x="1023" y="1817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5"/>
                <p:cNvSpPr>
                  <a:spLocks noChangeShapeType="1"/>
                </p:cNvSpPr>
                <p:nvPr/>
              </p:nvSpPr>
              <p:spPr bwMode="auto">
                <a:xfrm>
                  <a:off x="1023" y="2040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6"/>
                <p:cNvSpPr>
                  <a:spLocks noChangeShapeType="1"/>
                </p:cNvSpPr>
                <p:nvPr/>
              </p:nvSpPr>
              <p:spPr bwMode="auto">
                <a:xfrm>
                  <a:off x="1023" y="1594"/>
                  <a:ext cx="48" cy="0"/>
                </a:xfrm>
                <a:prstGeom prst="line">
                  <a:avLst/>
                </a:prstGeom>
                <a:noFill/>
                <a:ln w="12699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 flipV="1">
                <a:off x="4270349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74"/>
              <p:cNvSpPr>
                <a:spLocks noChangeArrowheads="1"/>
              </p:cNvSpPr>
              <p:nvPr/>
            </p:nvSpPr>
            <p:spPr bwMode="auto">
              <a:xfrm>
                <a:off x="1312835" y="1836275"/>
                <a:ext cx="6900863" cy="3856038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en-US" sz="2000" b="1" i="1">
                  <a:latin typeface="Times New Roman" pitchFamily="18" charset="0"/>
                </a:endParaRPr>
              </a:p>
            </p:txBody>
          </p:sp>
          <p:sp>
            <p:nvSpPr>
              <p:cNvPr id="25" name="Rectangle 33"/>
              <p:cNvSpPr>
                <a:spLocks noChangeArrowheads="1"/>
              </p:cNvSpPr>
              <p:nvPr/>
            </p:nvSpPr>
            <p:spPr bwMode="auto">
              <a:xfrm>
                <a:off x="2092506" y="5770100"/>
                <a:ext cx="413576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20</a:t>
                </a:r>
              </a:p>
            </p:txBody>
          </p:sp>
          <p:sp>
            <p:nvSpPr>
              <p:cNvPr id="26" name="Rectangle 34"/>
              <p:cNvSpPr>
                <a:spLocks noChangeArrowheads="1"/>
              </p:cNvSpPr>
              <p:nvPr/>
            </p:nvSpPr>
            <p:spPr bwMode="auto">
              <a:xfrm>
                <a:off x="4064565" y="5770100"/>
                <a:ext cx="413576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60</a:t>
                </a: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5981672" y="5770100"/>
                <a:ext cx="527388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100</a:t>
                </a:r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V="1">
                <a:off x="5256187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35"/>
              <p:cNvSpPr>
                <a:spLocks noChangeArrowheads="1"/>
              </p:cNvSpPr>
              <p:nvPr/>
            </p:nvSpPr>
            <p:spPr bwMode="auto">
              <a:xfrm>
                <a:off x="6967835" y="5770100"/>
                <a:ext cx="527388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120</a:t>
                </a:r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5053664" y="5770100"/>
                <a:ext cx="413576" cy="308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chemeClr val="bg1"/>
                    </a:solidFill>
                    <a:latin typeface="Verdana" pitchFamily="34" charset="0"/>
                  </a:rPr>
                  <a:t>80</a:t>
                </a: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 flipV="1">
                <a:off x="6242025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flipV="1">
                <a:off x="7227863" y="5692313"/>
                <a:ext cx="0" cy="73025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Box 123"/>
            <p:cNvSpPr txBox="1">
              <a:spLocks noChangeArrowheads="1"/>
            </p:cNvSpPr>
            <p:nvPr/>
          </p:nvSpPr>
          <p:spPr bwMode="auto">
            <a:xfrm>
              <a:off x="3234690" y="4601405"/>
              <a:ext cx="31291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  <a:latin typeface="Verdana" pitchFamily="34" charset="0"/>
                  <a:ea typeface="ＭＳ Ｐゴシック"/>
                  <a:cs typeface="ＭＳ Ｐゴシック"/>
                </a:rPr>
                <a:t>Partially or mis-matched URD</a:t>
              </a:r>
            </a:p>
          </p:txBody>
        </p:sp>
        <p:sp>
          <p:nvSpPr>
            <p:cNvPr id="6" name="TextBox 182"/>
            <p:cNvSpPr txBox="1">
              <a:spLocks noChangeArrowheads="1"/>
            </p:cNvSpPr>
            <p:nvPr/>
          </p:nvSpPr>
          <p:spPr bwMode="auto">
            <a:xfrm>
              <a:off x="4011930" y="3105699"/>
              <a:ext cx="33791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 dirty="0">
                  <a:solidFill>
                    <a:srgbClr val="FFFFFF"/>
                  </a:solidFill>
                  <a:latin typeface="Verdana" pitchFamily="34" charset="0"/>
                  <a:ea typeface="ＭＳ Ｐゴシック"/>
                  <a:cs typeface="ＭＳ Ｐゴシック"/>
                </a:rPr>
                <a:t>HLA-identical sibling/Other related</a:t>
              </a:r>
            </a:p>
          </p:txBody>
        </p:sp>
        <p:sp>
          <p:nvSpPr>
            <p:cNvPr id="7" name="TextBox 185"/>
            <p:cNvSpPr txBox="1">
              <a:spLocks noChangeArrowheads="1"/>
            </p:cNvSpPr>
            <p:nvPr/>
          </p:nvSpPr>
          <p:spPr bwMode="auto">
            <a:xfrm>
              <a:off x="5116513" y="3962949"/>
              <a:ext cx="21945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>
                  <a:solidFill>
                    <a:srgbClr val="FFFFFF"/>
                  </a:solidFill>
                  <a:latin typeface="Verdana" pitchFamily="34" charset="0"/>
                  <a:ea typeface="ＭＳ Ｐゴシック"/>
                  <a:cs typeface="ＭＳ Ｐゴシック"/>
                </a:rPr>
                <a:t>Well-matched URD</a:t>
              </a:r>
            </a:p>
          </p:txBody>
        </p:sp>
      </p:grpSp>
      <p:sp>
        <p:nvSpPr>
          <p:cNvPr id="79" name="Freeform 512"/>
          <p:cNvSpPr>
            <a:spLocks/>
          </p:cNvSpPr>
          <p:nvPr/>
        </p:nvSpPr>
        <p:spPr bwMode="auto">
          <a:xfrm>
            <a:off x="1311275" y="1577975"/>
            <a:ext cx="6600825" cy="1981200"/>
          </a:xfrm>
          <a:custGeom>
            <a:avLst/>
            <a:gdLst>
              <a:gd name="T0" fmla="*/ 2147483647 w 3289"/>
              <a:gd name="T1" fmla="*/ 0 h 969"/>
              <a:gd name="T2" fmla="*/ 2147483647 w 3289"/>
              <a:gd name="T3" fmla="*/ 2147483647 h 969"/>
              <a:gd name="T4" fmla="*/ 2147483647 w 3289"/>
              <a:gd name="T5" fmla="*/ 2147483647 h 969"/>
              <a:gd name="T6" fmla="*/ 2147483647 w 3289"/>
              <a:gd name="T7" fmla="*/ 2147483647 h 969"/>
              <a:gd name="T8" fmla="*/ 2147483647 w 3289"/>
              <a:gd name="T9" fmla="*/ 2147483647 h 969"/>
              <a:gd name="T10" fmla="*/ 2147483647 w 3289"/>
              <a:gd name="T11" fmla="*/ 2147483647 h 969"/>
              <a:gd name="T12" fmla="*/ 2147483647 w 3289"/>
              <a:gd name="T13" fmla="*/ 2147483647 h 969"/>
              <a:gd name="T14" fmla="*/ 2147483647 w 3289"/>
              <a:gd name="T15" fmla="*/ 2147483647 h 969"/>
              <a:gd name="T16" fmla="*/ 2147483647 w 3289"/>
              <a:gd name="T17" fmla="*/ 2147483647 h 969"/>
              <a:gd name="T18" fmla="*/ 2147483647 w 3289"/>
              <a:gd name="T19" fmla="*/ 2147483647 h 969"/>
              <a:gd name="T20" fmla="*/ 2147483647 w 3289"/>
              <a:gd name="T21" fmla="*/ 2147483647 h 969"/>
              <a:gd name="T22" fmla="*/ 2147483647 w 3289"/>
              <a:gd name="T23" fmla="*/ 2147483647 h 969"/>
              <a:gd name="T24" fmla="*/ 2147483647 w 3289"/>
              <a:gd name="T25" fmla="*/ 2147483647 h 969"/>
              <a:gd name="T26" fmla="*/ 2147483647 w 3289"/>
              <a:gd name="T27" fmla="*/ 2147483647 h 969"/>
              <a:gd name="T28" fmla="*/ 2147483647 w 3289"/>
              <a:gd name="T29" fmla="*/ 2147483647 h 969"/>
              <a:gd name="T30" fmla="*/ 2147483647 w 3289"/>
              <a:gd name="T31" fmla="*/ 2147483647 h 969"/>
              <a:gd name="T32" fmla="*/ 2147483647 w 3289"/>
              <a:gd name="T33" fmla="*/ 2147483647 h 969"/>
              <a:gd name="T34" fmla="*/ 2147483647 w 3289"/>
              <a:gd name="T35" fmla="*/ 2147483647 h 969"/>
              <a:gd name="T36" fmla="*/ 2147483647 w 3289"/>
              <a:gd name="T37" fmla="*/ 2147483647 h 969"/>
              <a:gd name="T38" fmla="*/ 2147483647 w 3289"/>
              <a:gd name="T39" fmla="*/ 2147483647 h 969"/>
              <a:gd name="T40" fmla="*/ 2147483647 w 3289"/>
              <a:gd name="T41" fmla="*/ 2147483647 h 969"/>
              <a:gd name="T42" fmla="*/ 2147483647 w 3289"/>
              <a:gd name="T43" fmla="*/ 2147483647 h 969"/>
              <a:gd name="T44" fmla="*/ 2147483647 w 3289"/>
              <a:gd name="T45" fmla="*/ 2147483647 h 969"/>
              <a:gd name="T46" fmla="*/ 2147483647 w 3289"/>
              <a:gd name="T47" fmla="*/ 2147483647 h 969"/>
              <a:gd name="T48" fmla="*/ 2147483647 w 3289"/>
              <a:gd name="T49" fmla="*/ 2147483647 h 969"/>
              <a:gd name="T50" fmla="*/ 2147483647 w 3289"/>
              <a:gd name="T51" fmla="*/ 2147483647 h 969"/>
              <a:gd name="T52" fmla="*/ 2147483647 w 3289"/>
              <a:gd name="T53" fmla="*/ 2147483647 h 969"/>
              <a:gd name="T54" fmla="*/ 2147483647 w 3289"/>
              <a:gd name="T55" fmla="*/ 2147483647 h 969"/>
              <a:gd name="T56" fmla="*/ 2147483647 w 3289"/>
              <a:gd name="T57" fmla="*/ 2147483647 h 969"/>
              <a:gd name="T58" fmla="*/ 2147483647 w 3289"/>
              <a:gd name="T59" fmla="*/ 2147483647 h 969"/>
              <a:gd name="T60" fmla="*/ 2147483647 w 3289"/>
              <a:gd name="T61" fmla="*/ 2147483647 h 969"/>
              <a:gd name="T62" fmla="*/ 2147483647 w 3289"/>
              <a:gd name="T63" fmla="*/ 2147483647 h 969"/>
              <a:gd name="T64" fmla="*/ 2147483647 w 3289"/>
              <a:gd name="T65" fmla="*/ 2147483647 h 969"/>
              <a:gd name="T66" fmla="*/ 2147483647 w 3289"/>
              <a:gd name="T67" fmla="*/ 2147483647 h 969"/>
              <a:gd name="T68" fmla="*/ 2147483647 w 3289"/>
              <a:gd name="T69" fmla="*/ 2147483647 h 969"/>
              <a:gd name="T70" fmla="*/ 2147483647 w 3289"/>
              <a:gd name="T71" fmla="*/ 2147483647 h 969"/>
              <a:gd name="T72" fmla="*/ 2147483647 w 3289"/>
              <a:gd name="T73" fmla="*/ 2147483647 h 969"/>
              <a:gd name="T74" fmla="*/ 2147483647 w 3289"/>
              <a:gd name="T75" fmla="*/ 2147483647 h 9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9"/>
              <a:gd name="T115" fmla="*/ 0 h 969"/>
              <a:gd name="T116" fmla="*/ 3289 w 3289"/>
              <a:gd name="T117" fmla="*/ 969 h 9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9" h="969">
                <a:moveTo>
                  <a:pt x="0" y="0"/>
                </a:moveTo>
                <a:lnTo>
                  <a:pt x="29" y="0"/>
                </a:lnTo>
                <a:lnTo>
                  <a:pt x="29" y="23"/>
                </a:lnTo>
                <a:lnTo>
                  <a:pt x="51" y="23"/>
                </a:lnTo>
                <a:lnTo>
                  <a:pt x="51" y="47"/>
                </a:lnTo>
                <a:lnTo>
                  <a:pt x="80" y="47"/>
                </a:lnTo>
                <a:lnTo>
                  <a:pt x="80" y="69"/>
                </a:lnTo>
                <a:lnTo>
                  <a:pt x="92" y="69"/>
                </a:lnTo>
                <a:lnTo>
                  <a:pt x="92" y="93"/>
                </a:lnTo>
                <a:lnTo>
                  <a:pt x="98" y="93"/>
                </a:lnTo>
                <a:lnTo>
                  <a:pt x="98" y="115"/>
                </a:lnTo>
                <a:lnTo>
                  <a:pt x="113" y="115"/>
                </a:lnTo>
                <a:lnTo>
                  <a:pt x="113" y="138"/>
                </a:lnTo>
                <a:lnTo>
                  <a:pt x="118" y="138"/>
                </a:lnTo>
                <a:lnTo>
                  <a:pt x="118" y="162"/>
                </a:lnTo>
                <a:lnTo>
                  <a:pt x="137" y="162"/>
                </a:lnTo>
                <a:lnTo>
                  <a:pt x="137" y="184"/>
                </a:lnTo>
                <a:lnTo>
                  <a:pt x="154" y="184"/>
                </a:lnTo>
                <a:lnTo>
                  <a:pt x="154" y="210"/>
                </a:lnTo>
                <a:lnTo>
                  <a:pt x="170" y="210"/>
                </a:lnTo>
                <a:lnTo>
                  <a:pt x="170" y="232"/>
                </a:lnTo>
                <a:lnTo>
                  <a:pt x="175" y="232"/>
                </a:lnTo>
                <a:lnTo>
                  <a:pt x="175" y="256"/>
                </a:lnTo>
                <a:lnTo>
                  <a:pt x="183" y="256"/>
                </a:lnTo>
                <a:lnTo>
                  <a:pt x="183" y="278"/>
                </a:lnTo>
                <a:lnTo>
                  <a:pt x="189" y="278"/>
                </a:lnTo>
                <a:lnTo>
                  <a:pt x="189" y="301"/>
                </a:lnTo>
                <a:lnTo>
                  <a:pt x="190" y="301"/>
                </a:lnTo>
                <a:lnTo>
                  <a:pt x="190" y="325"/>
                </a:lnTo>
                <a:lnTo>
                  <a:pt x="192" y="325"/>
                </a:lnTo>
                <a:lnTo>
                  <a:pt x="192" y="347"/>
                </a:lnTo>
                <a:lnTo>
                  <a:pt x="226" y="347"/>
                </a:lnTo>
                <a:lnTo>
                  <a:pt x="226" y="371"/>
                </a:lnTo>
                <a:lnTo>
                  <a:pt x="235" y="371"/>
                </a:lnTo>
                <a:lnTo>
                  <a:pt x="235" y="395"/>
                </a:lnTo>
                <a:lnTo>
                  <a:pt x="269" y="395"/>
                </a:lnTo>
                <a:lnTo>
                  <a:pt x="269" y="419"/>
                </a:lnTo>
                <a:lnTo>
                  <a:pt x="271" y="419"/>
                </a:lnTo>
                <a:lnTo>
                  <a:pt x="271" y="441"/>
                </a:lnTo>
                <a:lnTo>
                  <a:pt x="278" y="441"/>
                </a:lnTo>
                <a:lnTo>
                  <a:pt x="278" y="466"/>
                </a:lnTo>
                <a:lnTo>
                  <a:pt x="280" y="466"/>
                </a:lnTo>
                <a:lnTo>
                  <a:pt x="280" y="490"/>
                </a:lnTo>
                <a:lnTo>
                  <a:pt x="304" y="490"/>
                </a:lnTo>
                <a:lnTo>
                  <a:pt x="304" y="514"/>
                </a:lnTo>
                <a:lnTo>
                  <a:pt x="333" y="514"/>
                </a:lnTo>
                <a:lnTo>
                  <a:pt x="333" y="541"/>
                </a:lnTo>
                <a:lnTo>
                  <a:pt x="358" y="541"/>
                </a:lnTo>
                <a:lnTo>
                  <a:pt x="358" y="565"/>
                </a:lnTo>
                <a:lnTo>
                  <a:pt x="405" y="565"/>
                </a:lnTo>
                <a:lnTo>
                  <a:pt x="405" y="591"/>
                </a:lnTo>
                <a:lnTo>
                  <a:pt x="427" y="591"/>
                </a:lnTo>
                <a:lnTo>
                  <a:pt x="427" y="617"/>
                </a:lnTo>
                <a:lnTo>
                  <a:pt x="448" y="617"/>
                </a:lnTo>
                <a:lnTo>
                  <a:pt x="448" y="642"/>
                </a:lnTo>
                <a:lnTo>
                  <a:pt x="456" y="642"/>
                </a:lnTo>
                <a:lnTo>
                  <a:pt x="456" y="670"/>
                </a:lnTo>
                <a:lnTo>
                  <a:pt x="846" y="670"/>
                </a:lnTo>
                <a:lnTo>
                  <a:pt x="846" y="699"/>
                </a:lnTo>
                <a:lnTo>
                  <a:pt x="853" y="699"/>
                </a:lnTo>
                <a:lnTo>
                  <a:pt x="915" y="699"/>
                </a:lnTo>
                <a:lnTo>
                  <a:pt x="916" y="699"/>
                </a:lnTo>
                <a:lnTo>
                  <a:pt x="916" y="735"/>
                </a:lnTo>
                <a:lnTo>
                  <a:pt x="940" y="735"/>
                </a:lnTo>
                <a:lnTo>
                  <a:pt x="940" y="771"/>
                </a:lnTo>
                <a:lnTo>
                  <a:pt x="976" y="771"/>
                </a:lnTo>
                <a:lnTo>
                  <a:pt x="1404" y="771"/>
                </a:lnTo>
                <a:lnTo>
                  <a:pt x="1445" y="771"/>
                </a:lnTo>
                <a:lnTo>
                  <a:pt x="1445" y="817"/>
                </a:lnTo>
                <a:lnTo>
                  <a:pt x="1459" y="817"/>
                </a:lnTo>
                <a:lnTo>
                  <a:pt x="2221" y="817"/>
                </a:lnTo>
                <a:lnTo>
                  <a:pt x="2300" y="817"/>
                </a:lnTo>
                <a:lnTo>
                  <a:pt x="2300" y="969"/>
                </a:lnTo>
                <a:lnTo>
                  <a:pt x="3289" y="969"/>
                </a:lnTo>
              </a:path>
            </a:pathLst>
          </a:custGeom>
          <a:noFill/>
          <a:ln w="2857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0" name="Freeform 664"/>
          <p:cNvSpPr>
            <a:spLocks/>
          </p:cNvSpPr>
          <p:nvPr/>
        </p:nvSpPr>
        <p:spPr bwMode="auto">
          <a:xfrm>
            <a:off x="1311275" y="1577975"/>
            <a:ext cx="5000625" cy="2697163"/>
          </a:xfrm>
          <a:custGeom>
            <a:avLst/>
            <a:gdLst>
              <a:gd name="T0" fmla="*/ 2147483647 w 2491"/>
              <a:gd name="T1" fmla="*/ 0 h 1319"/>
              <a:gd name="T2" fmla="*/ 2147483647 w 2491"/>
              <a:gd name="T3" fmla="*/ 2147483647 h 1319"/>
              <a:gd name="T4" fmla="*/ 2147483647 w 2491"/>
              <a:gd name="T5" fmla="*/ 2147483647 h 1319"/>
              <a:gd name="T6" fmla="*/ 2147483647 w 2491"/>
              <a:gd name="T7" fmla="*/ 2147483647 h 1319"/>
              <a:gd name="T8" fmla="*/ 2147483647 w 2491"/>
              <a:gd name="T9" fmla="*/ 2147483647 h 1319"/>
              <a:gd name="T10" fmla="*/ 2147483647 w 2491"/>
              <a:gd name="T11" fmla="*/ 2147483647 h 1319"/>
              <a:gd name="T12" fmla="*/ 2147483647 w 2491"/>
              <a:gd name="T13" fmla="*/ 2147483647 h 1319"/>
              <a:gd name="T14" fmla="*/ 2147483647 w 2491"/>
              <a:gd name="T15" fmla="*/ 2147483647 h 1319"/>
              <a:gd name="T16" fmla="*/ 2147483647 w 2491"/>
              <a:gd name="T17" fmla="*/ 2147483647 h 1319"/>
              <a:gd name="T18" fmla="*/ 2147483647 w 2491"/>
              <a:gd name="T19" fmla="*/ 2147483647 h 1319"/>
              <a:gd name="T20" fmla="*/ 2147483647 w 2491"/>
              <a:gd name="T21" fmla="*/ 2147483647 h 1319"/>
              <a:gd name="T22" fmla="*/ 2147483647 w 2491"/>
              <a:gd name="T23" fmla="*/ 2147483647 h 1319"/>
              <a:gd name="T24" fmla="*/ 2147483647 w 2491"/>
              <a:gd name="T25" fmla="*/ 2147483647 h 1319"/>
              <a:gd name="T26" fmla="*/ 2147483647 w 2491"/>
              <a:gd name="T27" fmla="*/ 2147483647 h 1319"/>
              <a:gd name="T28" fmla="*/ 2147483647 w 2491"/>
              <a:gd name="T29" fmla="*/ 2147483647 h 1319"/>
              <a:gd name="T30" fmla="*/ 2147483647 w 2491"/>
              <a:gd name="T31" fmla="*/ 2147483647 h 1319"/>
              <a:gd name="T32" fmla="*/ 2147483647 w 2491"/>
              <a:gd name="T33" fmla="*/ 2147483647 h 1319"/>
              <a:gd name="T34" fmla="*/ 2147483647 w 2491"/>
              <a:gd name="T35" fmla="*/ 2147483647 h 1319"/>
              <a:gd name="T36" fmla="*/ 2147483647 w 2491"/>
              <a:gd name="T37" fmla="*/ 2147483647 h 1319"/>
              <a:gd name="T38" fmla="*/ 2147483647 w 2491"/>
              <a:gd name="T39" fmla="*/ 2147483647 h 1319"/>
              <a:gd name="T40" fmla="*/ 2147483647 w 2491"/>
              <a:gd name="T41" fmla="*/ 2147483647 h 1319"/>
              <a:gd name="T42" fmla="*/ 2147483647 w 2491"/>
              <a:gd name="T43" fmla="*/ 2147483647 h 1319"/>
              <a:gd name="T44" fmla="*/ 2147483647 w 2491"/>
              <a:gd name="T45" fmla="*/ 2147483647 h 1319"/>
              <a:gd name="T46" fmla="*/ 2147483647 w 2491"/>
              <a:gd name="T47" fmla="*/ 2147483647 h 1319"/>
              <a:gd name="T48" fmla="*/ 2147483647 w 2491"/>
              <a:gd name="T49" fmla="*/ 2147483647 h 1319"/>
              <a:gd name="T50" fmla="*/ 2147483647 w 2491"/>
              <a:gd name="T51" fmla="*/ 2147483647 h 1319"/>
              <a:gd name="T52" fmla="*/ 2147483647 w 2491"/>
              <a:gd name="T53" fmla="*/ 2147483647 h 1319"/>
              <a:gd name="T54" fmla="*/ 2147483647 w 2491"/>
              <a:gd name="T55" fmla="*/ 2147483647 h 1319"/>
              <a:gd name="T56" fmla="*/ 2147483647 w 2491"/>
              <a:gd name="T57" fmla="*/ 2147483647 h 1319"/>
              <a:gd name="T58" fmla="*/ 2147483647 w 2491"/>
              <a:gd name="T59" fmla="*/ 2147483647 h 1319"/>
              <a:gd name="T60" fmla="*/ 2147483647 w 2491"/>
              <a:gd name="T61" fmla="*/ 2147483647 h 1319"/>
              <a:gd name="T62" fmla="*/ 2147483647 w 2491"/>
              <a:gd name="T63" fmla="*/ 2147483647 h 1319"/>
              <a:gd name="T64" fmla="*/ 2147483647 w 2491"/>
              <a:gd name="T65" fmla="*/ 2147483647 h 131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491"/>
              <a:gd name="T100" fmla="*/ 0 h 1319"/>
              <a:gd name="T101" fmla="*/ 2491 w 2491"/>
              <a:gd name="T102" fmla="*/ 1319 h 131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491" h="1319">
                <a:moveTo>
                  <a:pt x="0" y="0"/>
                </a:moveTo>
                <a:lnTo>
                  <a:pt x="7" y="0"/>
                </a:lnTo>
                <a:lnTo>
                  <a:pt x="7" y="38"/>
                </a:lnTo>
                <a:lnTo>
                  <a:pt x="15" y="38"/>
                </a:lnTo>
                <a:lnTo>
                  <a:pt x="15" y="114"/>
                </a:lnTo>
                <a:lnTo>
                  <a:pt x="17" y="114"/>
                </a:lnTo>
                <a:lnTo>
                  <a:pt x="17" y="150"/>
                </a:lnTo>
                <a:lnTo>
                  <a:pt x="24" y="150"/>
                </a:lnTo>
                <a:lnTo>
                  <a:pt x="24" y="187"/>
                </a:lnTo>
                <a:lnTo>
                  <a:pt x="25" y="187"/>
                </a:lnTo>
                <a:lnTo>
                  <a:pt x="25" y="225"/>
                </a:lnTo>
                <a:lnTo>
                  <a:pt x="37" y="225"/>
                </a:lnTo>
                <a:lnTo>
                  <a:pt x="37" y="263"/>
                </a:lnTo>
                <a:lnTo>
                  <a:pt x="41" y="263"/>
                </a:lnTo>
                <a:lnTo>
                  <a:pt x="41" y="301"/>
                </a:lnTo>
                <a:lnTo>
                  <a:pt x="43" y="301"/>
                </a:lnTo>
                <a:lnTo>
                  <a:pt x="43" y="340"/>
                </a:lnTo>
                <a:lnTo>
                  <a:pt x="51" y="340"/>
                </a:lnTo>
                <a:lnTo>
                  <a:pt x="51" y="376"/>
                </a:lnTo>
                <a:lnTo>
                  <a:pt x="53" y="376"/>
                </a:lnTo>
                <a:lnTo>
                  <a:pt x="53" y="414"/>
                </a:lnTo>
                <a:lnTo>
                  <a:pt x="67" y="414"/>
                </a:lnTo>
                <a:lnTo>
                  <a:pt x="67" y="490"/>
                </a:lnTo>
                <a:lnTo>
                  <a:pt x="82" y="490"/>
                </a:lnTo>
                <a:lnTo>
                  <a:pt x="82" y="527"/>
                </a:lnTo>
                <a:lnTo>
                  <a:pt x="134" y="527"/>
                </a:lnTo>
                <a:lnTo>
                  <a:pt x="134" y="565"/>
                </a:lnTo>
                <a:lnTo>
                  <a:pt x="142" y="565"/>
                </a:lnTo>
                <a:lnTo>
                  <a:pt x="142" y="603"/>
                </a:lnTo>
                <a:lnTo>
                  <a:pt x="154" y="603"/>
                </a:lnTo>
                <a:lnTo>
                  <a:pt x="154" y="639"/>
                </a:lnTo>
                <a:lnTo>
                  <a:pt x="163" y="639"/>
                </a:lnTo>
                <a:lnTo>
                  <a:pt x="163" y="677"/>
                </a:lnTo>
                <a:lnTo>
                  <a:pt x="170" y="677"/>
                </a:lnTo>
                <a:lnTo>
                  <a:pt x="170" y="714"/>
                </a:lnTo>
                <a:lnTo>
                  <a:pt x="197" y="714"/>
                </a:lnTo>
                <a:lnTo>
                  <a:pt x="197" y="752"/>
                </a:lnTo>
                <a:lnTo>
                  <a:pt x="209" y="752"/>
                </a:lnTo>
                <a:lnTo>
                  <a:pt x="209" y="792"/>
                </a:lnTo>
                <a:lnTo>
                  <a:pt x="218" y="792"/>
                </a:lnTo>
                <a:lnTo>
                  <a:pt x="218" y="829"/>
                </a:lnTo>
                <a:lnTo>
                  <a:pt x="231" y="829"/>
                </a:lnTo>
                <a:lnTo>
                  <a:pt x="231" y="866"/>
                </a:lnTo>
                <a:lnTo>
                  <a:pt x="238" y="866"/>
                </a:lnTo>
                <a:lnTo>
                  <a:pt x="238" y="905"/>
                </a:lnTo>
                <a:lnTo>
                  <a:pt x="243" y="905"/>
                </a:lnTo>
                <a:lnTo>
                  <a:pt x="243" y="944"/>
                </a:lnTo>
                <a:lnTo>
                  <a:pt x="254" y="944"/>
                </a:lnTo>
                <a:lnTo>
                  <a:pt x="254" y="984"/>
                </a:lnTo>
                <a:lnTo>
                  <a:pt x="285" y="984"/>
                </a:lnTo>
                <a:lnTo>
                  <a:pt x="285" y="1022"/>
                </a:lnTo>
                <a:lnTo>
                  <a:pt x="293" y="1022"/>
                </a:lnTo>
                <a:lnTo>
                  <a:pt x="293" y="1063"/>
                </a:lnTo>
                <a:lnTo>
                  <a:pt x="343" y="1063"/>
                </a:lnTo>
                <a:lnTo>
                  <a:pt x="343" y="1145"/>
                </a:lnTo>
                <a:lnTo>
                  <a:pt x="355" y="1145"/>
                </a:lnTo>
                <a:lnTo>
                  <a:pt x="355" y="1187"/>
                </a:lnTo>
                <a:lnTo>
                  <a:pt x="489" y="1187"/>
                </a:lnTo>
                <a:lnTo>
                  <a:pt x="489" y="1228"/>
                </a:lnTo>
                <a:lnTo>
                  <a:pt x="604" y="1228"/>
                </a:lnTo>
                <a:lnTo>
                  <a:pt x="604" y="1271"/>
                </a:lnTo>
                <a:lnTo>
                  <a:pt x="628" y="1271"/>
                </a:lnTo>
                <a:lnTo>
                  <a:pt x="628" y="1319"/>
                </a:lnTo>
                <a:lnTo>
                  <a:pt x="690" y="1319"/>
                </a:lnTo>
                <a:lnTo>
                  <a:pt x="2370" y="1319"/>
                </a:lnTo>
                <a:lnTo>
                  <a:pt x="2491" y="1319"/>
                </a:lnTo>
              </a:path>
            </a:pathLst>
          </a:cu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" name="Freeform 764"/>
          <p:cNvSpPr>
            <a:spLocks/>
          </p:cNvSpPr>
          <p:nvPr/>
        </p:nvSpPr>
        <p:spPr bwMode="auto">
          <a:xfrm>
            <a:off x="1311275" y="1577975"/>
            <a:ext cx="5970588" cy="2419350"/>
          </a:xfrm>
          <a:custGeom>
            <a:avLst/>
            <a:gdLst>
              <a:gd name="T0" fmla="*/ 2147483647 w 2975"/>
              <a:gd name="T1" fmla="*/ 0 h 1183"/>
              <a:gd name="T2" fmla="*/ 2147483647 w 2975"/>
              <a:gd name="T3" fmla="*/ 2147483647 h 1183"/>
              <a:gd name="T4" fmla="*/ 2147483647 w 2975"/>
              <a:gd name="T5" fmla="*/ 2147483647 h 1183"/>
              <a:gd name="T6" fmla="*/ 2147483647 w 2975"/>
              <a:gd name="T7" fmla="*/ 2147483647 h 1183"/>
              <a:gd name="T8" fmla="*/ 2147483647 w 2975"/>
              <a:gd name="T9" fmla="*/ 2147483647 h 1183"/>
              <a:gd name="T10" fmla="*/ 2147483647 w 2975"/>
              <a:gd name="T11" fmla="*/ 2147483647 h 1183"/>
              <a:gd name="T12" fmla="*/ 2147483647 w 2975"/>
              <a:gd name="T13" fmla="*/ 2147483647 h 1183"/>
              <a:gd name="T14" fmla="*/ 2147483647 w 2975"/>
              <a:gd name="T15" fmla="*/ 2147483647 h 1183"/>
              <a:gd name="T16" fmla="*/ 2147483647 w 2975"/>
              <a:gd name="T17" fmla="*/ 2147483647 h 1183"/>
              <a:gd name="T18" fmla="*/ 2147483647 w 2975"/>
              <a:gd name="T19" fmla="*/ 2147483647 h 1183"/>
              <a:gd name="T20" fmla="*/ 2147483647 w 2975"/>
              <a:gd name="T21" fmla="*/ 2147483647 h 1183"/>
              <a:gd name="T22" fmla="*/ 2147483647 w 2975"/>
              <a:gd name="T23" fmla="*/ 2147483647 h 1183"/>
              <a:gd name="T24" fmla="*/ 2147483647 w 2975"/>
              <a:gd name="T25" fmla="*/ 2147483647 h 1183"/>
              <a:gd name="T26" fmla="*/ 2147483647 w 2975"/>
              <a:gd name="T27" fmla="*/ 2147483647 h 1183"/>
              <a:gd name="T28" fmla="*/ 2147483647 w 2975"/>
              <a:gd name="T29" fmla="*/ 2147483647 h 1183"/>
              <a:gd name="T30" fmla="*/ 2147483647 w 2975"/>
              <a:gd name="T31" fmla="*/ 2147483647 h 1183"/>
              <a:gd name="T32" fmla="*/ 2147483647 w 2975"/>
              <a:gd name="T33" fmla="*/ 2147483647 h 1183"/>
              <a:gd name="T34" fmla="*/ 2147483647 w 2975"/>
              <a:gd name="T35" fmla="*/ 2147483647 h 1183"/>
              <a:gd name="T36" fmla="*/ 2147483647 w 2975"/>
              <a:gd name="T37" fmla="*/ 2147483647 h 1183"/>
              <a:gd name="T38" fmla="*/ 2147483647 w 2975"/>
              <a:gd name="T39" fmla="*/ 2147483647 h 1183"/>
              <a:gd name="T40" fmla="*/ 2147483647 w 2975"/>
              <a:gd name="T41" fmla="*/ 2147483647 h 1183"/>
              <a:gd name="T42" fmla="*/ 2147483647 w 2975"/>
              <a:gd name="T43" fmla="*/ 2147483647 h 1183"/>
              <a:gd name="T44" fmla="*/ 2147483647 w 2975"/>
              <a:gd name="T45" fmla="*/ 2147483647 h 1183"/>
              <a:gd name="T46" fmla="*/ 2147483647 w 2975"/>
              <a:gd name="T47" fmla="*/ 2147483647 h 1183"/>
              <a:gd name="T48" fmla="*/ 2147483647 w 2975"/>
              <a:gd name="T49" fmla="*/ 2147483647 h 1183"/>
              <a:gd name="T50" fmla="*/ 2147483647 w 2975"/>
              <a:gd name="T51" fmla="*/ 2147483647 h 1183"/>
              <a:gd name="T52" fmla="*/ 2147483647 w 2975"/>
              <a:gd name="T53" fmla="*/ 2147483647 h 1183"/>
              <a:gd name="T54" fmla="*/ 2147483647 w 2975"/>
              <a:gd name="T55" fmla="*/ 2147483647 h 1183"/>
              <a:gd name="T56" fmla="*/ 2147483647 w 2975"/>
              <a:gd name="T57" fmla="*/ 2147483647 h 1183"/>
              <a:gd name="T58" fmla="*/ 2147483647 w 2975"/>
              <a:gd name="T59" fmla="*/ 2147483647 h 1183"/>
              <a:gd name="T60" fmla="*/ 2147483647 w 2975"/>
              <a:gd name="T61" fmla="*/ 2147483647 h 1183"/>
              <a:gd name="T62" fmla="*/ 2147483647 w 2975"/>
              <a:gd name="T63" fmla="*/ 2147483647 h 1183"/>
              <a:gd name="T64" fmla="*/ 2147483647 w 2975"/>
              <a:gd name="T65" fmla="*/ 2147483647 h 1183"/>
              <a:gd name="T66" fmla="*/ 2147483647 w 2975"/>
              <a:gd name="T67" fmla="*/ 2147483647 h 1183"/>
              <a:gd name="T68" fmla="*/ 2147483647 w 2975"/>
              <a:gd name="T69" fmla="*/ 2147483647 h 1183"/>
              <a:gd name="T70" fmla="*/ 2147483647 w 2975"/>
              <a:gd name="T71" fmla="*/ 2147483647 h 1183"/>
              <a:gd name="T72" fmla="*/ 2147483647 w 2975"/>
              <a:gd name="T73" fmla="*/ 2147483647 h 1183"/>
              <a:gd name="T74" fmla="*/ 2147483647 w 2975"/>
              <a:gd name="T75" fmla="*/ 2147483647 h 1183"/>
              <a:gd name="T76" fmla="*/ 2147483647 w 2975"/>
              <a:gd name="T77" fmla="*/ 2147483647 h 1183"/>
              <a:gd name="T78" fmla="*/ 2147483647 w 2975"/>
              <a:gd name="T79" fmla="*/ 2147483647 h 1183"/>
              <a:gd name="T80" fmla="*/ 2147483647 w 2975"/>
              <a:gd name="T81" fmla="*/ 2147483647 h 1183"/>
              <a:gd name="T82" fmla="*/ 2147483647 w 2975"/>
              <a:gd name="T83" fmla="*/ 2147483647 h 1183"/>
              <a:gd name="T84" fmla="*/ 2147483647 w 2975"/>
              <a:gd name="T85" fmla="*/ 2147483647 h 1183"/>
              <a:gd name="T86" fmla="*/ 2147483647 w 2975"/>
              <a:gd name="T87" fmla="*/ 2147483647 h 1183"/>
              <a:gd name="T88" fmla="*/ 2147483647 w 2975"/>
              <a:gd name="T89" fmla="*/ 2147483647 h 1183"/>
              <a:gd name="T90" fmla="*/ 2147483647 w 2975"/>
              <a:gd name="T91" fmla="*/ 2147483647 h 1183"/>
              <a:gd name="T92" fmla="*/ 2147483647 w 2975"/>
              <a:gd name="T93" fmla="*/ 2147483647 h 1183"/>
              <a:gd name="T94" fmla="*/ 2147483647 w 2975"/>
              <a:gd name="T95" fmla="*/ 2147483647 h 1183"/>
              <a:gd name="T96" fmla="*/ 2147483647 w 2975"/>
              <a:gd name="T97" fmla="*/ 2147483647 h 1183"/>
              <a:gd name="T98" fmla="*/ 2147483647 w 2975"/>
              <a:gd name="T99" fmla="*/ 2147483647 h 1183"/>
              <a:gd name="T100" fmla="*/ 2147483647 w 2975"/>
              <a:gd name="T101" fmla="*/ 2147483647 h 118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975"/>
              <a:gd name="T154" fmla="*/ 0 h 1183"/>
              <a:gd name="T155" fmla="*/ 2975 w 2975"/>
              <a:gd name="T156" fmla="*/ 1183 h 118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975" h="1183">
                <a:moveTo>
                  <a:pt x="0" y="0"/>
                </a:moveTo>
                <a:lnTo>
                  <a:pt x="5" y="0"/>
                </a:lnTo>
                <a:lnTo>
                  <a:pt x="5" y="17"/>
                </a:lnTo>
                <a:lnTo>
                  <a:pt x="10" y="17"/>
                </a:lnTo>
                <a:lnTo>
                  <a:pt x="10" y="36"/>
                </a:lnTo>
                <a:lnTo>
                  <a:pt x="12" y="36"/>
                </a:lnTo>
                <a:lnTo>
                  <a:pt x="12" y="54"/>
                </a:lnTo>
                <a:lnTo>
                  <a:pt x="13" y="54"/>
                </a:lnTo>
                <a:lnTo>
                  <a:pt x="13" y="72"/>
                </a:lnTo>
                <a:lnTo>
                  <a:pt x="25" y="72"/>
                </a:lnTo>
                <a:lnTo>
                  <a:pt x="25" y="108"/>
                </a:lnTo>
                <a:lnTo>
                  <a:pt x="29" y="108"/>
                </a:lnTo>
                <a:lnTo>
                  <a:pt x="29" y="127"/>
                </a:lnTo>
                <a:lnTo>
                  <a:pt x="31" y="127"/>
                </a:lnTo>
                <a:lnTo>
                  <a:pt x="31" y="145"/>
                </a:lnTo>
                <a:lnTo>
                  <a:pt x="32" y="145"/>
                </a:lnTo>
                <a:lnTo>
                  <a:pt x="32" y="163"/>
                </a:lnTo>
                <a:lnTo>
                  <a:pt x="39" y="163"/>
                </a:lnTo>
                <a:lnTo>
                  <a:pt x="39" y="181"/>
                </a:lnTo>
                <a:lnTo>
                  <a:pt x="41" y="181"/>
                </a:lnTo>
                <a:lnTo>
                  <a:pt x="41" y="217"/>
                </a:lnTo>
                <a:lnTo>
                  <a:pt x="46" y="217"/>
                </a:lnTo>
                <a:lnTo>
                  <a:pt x="46" y="235"/>
                </a:lnTo>
                <a:lnTo>
                  <a:pt x="53" y="235"/>
                </a:lnTo>
                <a:lnTo>
                  <a:pt x="53" y="254"/>
                </a:lnTo>
                <a:lnTo>
                  <a:pt x="65" y="254"/>
                </a:lnTo>
                <a:lnTo>
                  <a:pt x="65" y="272"/>
                </a:lnTo>
                <a:lnTo>
                  <a:pt x="68" y="272"/>
                </a:lnTo>
                <a:lnTo>
                  <a:pt x="68" y="290"/>
                </a:lnTo>
                <a:lnTo>
                  <a:pt x="89" y="290"/>
                </a:lnTo>
                <a:lnTo>
                  <a:pt x="89" y="308"/>
                </a:lnTo>
                <a:lnTo>
                  <a:pt x="104" y="308"/>
                </a:lnTo>
                <a:lnTo>
                  <a:pt x="104" y="345"/>
                </a:lnTo>
                <a:lnTo>
                  <a:pt x="110" y="345"/>
                </a:lnTo>
                <a:lnTo>
                  <a:pt x="110" y="364"/>
                </a:lnTo>
                <a:lnTo>
                  <a:pt x="113" y="364"/>
                </a:lnTo>
                <a:lnTo>
                  <a:pt x="113" y="383"/>
                </a:lnTo>
                <a:lnTo>
                  <a:pt x="120" y="383"/>
                </a:lnTo>
                <a:lnTo>
                  <a:pt x="120" y="402"/>
                </a:lnTo>
                <a:lnTo>
                  <a:pt x="122" y="402"/>
                </a:lnTo>
                <a:lnTo>
                  <a:pt x="122" y="440"/>
                </a:lnTo>
                <a:lnTo>
                  <a:pt x="123" y="440"/>
                </a:lnTo>
                <a:lnTo>
                  <a:pt x="123" y="460"/>
                </a:lnTo>
                <a:lnTo>
                  <a:pt x="130" y="460"/>
                </a:lnTo>
                <a:lnTo>
                  <a:pt x="130" y="478"/>
                </a:lnTo>
                <a:lnTo>
                  <a:pt x="140" y="478"/>
                </a:lnTo>
                <a:lnTo>
                  <a:pt x="140" y="498"/>
                </a:lnTo>
                <a:lnTo>
                  <a:pt x="154" y="498"/>
                </a:lnTo>
                <a:lnTo>
                  <a:pt x="154" y="515"/>
                </a:lnTo>
                <a:lnTo>
                  <a:pt x="156" y="515"/>
                </a:lnTo>
                <a:lnTo>
                  <a:pt x="156" y="555"/>
                </a:lnTo>
                <a:lnTo>
                  <a:pt x="171" y="555"/>
                </a:lnTo>
                <a:lnTo>
                  <a:pt x="171" y="575"/>
                </a:lnTo>
                <a:lnTo>
                  <a:pt x="180" y="575"/>
                </a:lnTo>
                <a:lnTo>
                  <a:pt x="180" y="594"/>
                </a:lnTo>
                <a:lnTo>
                  <a:pt x="182" y="594"/>
                </a:lnTo>
                <a:lnTo>
                  <a:pt x="182" y="613"/>
                </a:lnTo>
                <a:lnTo>
                  <a:pt x="187" y="613"/>
                </a:lnTo>
                <a:lnTo>
                  <a:pt x="187" y="653"/>
                </a:lnTo>
                <a:lnTo>
                  <a:pt x="209" y="653"/>
                </a:lnTo>
                <a:lnTo>
                  <a:pt x="209" y="672"/>
                </a:lnTo>
                <a:lnTo>
                  <a:pt x="254" y="672"/>
                </a:lnTo>
                <a:lnTo>
                  <a:pt x="254" y="692"/>
                </a:lnTo>
                <a:lnTo>
                  <a:pt x="271" y="692"/>
                </a:lnTo>
                <a:lnTo>
                  <a:pt x="271" y="711"/>
                </a:lnTo>
                <a:lnTo>
                  <a:pt x="274" y="711"/>
                </a:lnTo>
                <a:lnTo>
                  <a:pt x="274" y="730"/>
                </a:lnTo>
                <a:lnTo>
                  <a:pt x="278" y="730"/>
                </a:lnTo>
                <a:lnTo>
                  <a:pt x="278" y="750"/>
                </a:lnTo>
                <a:lnTo>
                  <a:pt x="305" y="750"/>
                </a:lnTo>
                <a:lnTo>
                  <a:pt x="305" y="769"/>
                </a:lnTo>
                <a:lnTo>
                  <a:pt x="329" y="769"/>
                </a:lnTo>
                <a:lnTo>
                  <a:pt x="329" y="790"/>
                </a:lnTo>
                <a:lnTo>
                  <a:pt x="331" y="790"/>
                </a:lnTo>
                <a:lnTo>
                  <a:pt x="331" y="809"/>
                </a:lnTo>
                <a:lnTo>
                  <a:pt x="355" y="809"/>
                </a:lnTo>
                <a:lnTo>
                  <a:pt x="355" y="829"/>
                </a:lnTo>
                <a:lnTo>
                  <a:pt x="523" y="829"/>
                </a:lnTo>
                <a:lnTo>
                  <a:pt x="523" y="850"/>
                </a:lnTo>
                <a:lnTo>
                  <a:pt x="659" y="850"/>
                </a:lnTo>
                <a:lnTo>
                  <a:pt x="659" y="872"/>
                </a:lnTo>
                <a:lnTo>
                  <a:pt x="795" y="872"/>
                </a:lnTo>
                <a:lnTo>
                  <a:pt x="795" y="895"/>
                </a:lnTo>
                <a:lnTo>
                  <a:pt x="808" y="895"/>
                </a:lnTo>
                <a:lnTo>
                  <a:pt x="968" y="895"/>
                </a:lnTo>
                <a:lnTo>
                  <a:pt x="999" y="895"/>
                </a:lnTo>
                <a:lnTo>
                  <a:pt x="999" y="922"/>
                </a:lnTo>
                <a:lnTo>
                  <a:pt x="1059" y="922"/>
                </a:lnTo>
                <a:lnTo>
                  <a:pt x="1272" y="922"/>
                </a:lnTo>
                <a:lnTo>
                  <a:pt x="1298" y="922"/>
                </a:lnTo>
                <a:lnTo>
                  <a:pt x="1298" y="963"/>
                </a:lnTo>
                <a:lnTo>
                  <a:pt x="1455" y="963"/>
                </a:lnTo>
                <a:lnTo>
                  <a:pt x="1455" y="1013"/>
                </a:lnTo>
                <a:lnTo>
                  <a:pt x="1667" y="1013"/>
                </a:lnTo>
                <a:lnTo>
                  <a:pt x="1667" y="1068"/>
                </a:lnTo>
                <a:lnTo>
                  <a:pt x="1703" y="1068"/>
                </a:lnTo>
                <a:lnTo>
                  <a:pt x="1835" y="1068"/>
                </a:lnTo>
                <a:lnTo>
                  <a:pt x="1893" y="1068"/>
                </a:lnTo>
                <a:lnTo>
                  <a:pt x="1893" y="1183"/>
                </a:lnTo>
                <a:lnTo>
                  <a:pt x="2975" y="1183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" name="TextBox 2"/>
          <p:cNvSpPr txBox="1">
            <a:spLocks noChangeArrowheads="1"/>
          </p:cNvSpPr>
          <p:nvPr/>
        </p:nvSpPr>
        <p:spPr bwMode="auto">
          <a:xfrm>
            <a:off x="-5670" y="6566786"/>
            <a:ext cx="68686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CIBMTR</a:t>
            </a:r>
            <a:r>
              <a:rPr lang="en-US" sz="10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, Center for International Blood and Marrow Transplant Research; </a:t>
            </a:r>
            <a:r>
              <a:rPr lang="en-US" sz="1000" dirty="0" smtClean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HLA</a:t>
            </a:r>
            <a:r>
              <a:rPr lang="en-US" sz="10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, human leukocyte antigen; </a:t>
            </a:r>
            <a:r>
              <a:rPr lang="en-US" sz="1000" dirty="0" smtClean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URD</a:t>
            </a:r>
            <a:r>
              <a:rPr lang="en-US" sz="10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, unrelated donor</a:t>
            </a:r>
            <a:r>
              <a:rPr lang="en-US" sz="1000" dirty="0" smtClean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.</a:t>
            </a:r>
            <a:endParaRPr lang="en-US" sz="1000" dirty="0">
              <a:solidFill>
                <a:schemeClr val="bg1"/>
              </a:solidFill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94052" y="6549061"/>
            <a:ext cx="2149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+mn-lt"/>
                <a:ea typeface="ＭＳ Ｐゴシック"/>
                <a:cs typeface="Arial" charset="0"/>
              </a:rPr>
              <a:t>Gupta V, et al. BBMT, 2014 </a:t>
            </a:r>
            <a:r>
              <a:rPr lang="en-US" sz="1000" dirty="0" smtClean="0">
                <a:solidFill>
                  <a:schemeClr val="bg1"/>
                </a:solidFill>
                <a:latin typeface="+mn-lt"/>
              </a:rPr>
              <a:t>;20:89-97.</a:t>
            </a:r>
            <a:endParaRPr lang="en-US" sz="1000" dirty="0">
              <a:solidFill>
                <a:schemeClr val="bg1"/>
              </a:solidFill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209382" y="6136636"/>
            <a:ext cx="7589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Cohort: 12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%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low-,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49% intermediate-1, 37% intermediate-2, and 1% 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high-risk MF patients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Therapeutic options available to </a:t>
            </a:r>
          </a:p>
          <a:p>
            <a:r>
              <a:rPr lang="en-US" dirty="0"/>
              <a:t>p</a:t>
            </a:r>
            <a:r>
              <a:rPr lang="en-US" dirty="0" smtClean="0"/>
              <a:t>atients with myelofibrosis 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431925"/>
            <a:ext cx="4114800" cy="39020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Transplant options</a:t>
            </a:r>
          </a:p>
          <a:p>
            <a:pPr lvl="1" defTabSz="91440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Myeloablative</a:t>
            </a: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 lvl="1" defTabSz="914400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Reduced-intensity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3217863"/>
            <a:ext cx="3200400" cy="2209800"/>
          </a:xfrm>
          <a:prstGeom prst="rect">
            <a:avLst/>
          </a:prstGeom>
          <a:solidFill>
            <a:srgbClr val="004080"/>
          </a:solidFill>
          <a:ln w="28575" cmpd="sng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82880" tIns="0" rIns="182880" bIns="91440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Experimental drug therapy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Pomalidomide</a:t>
            </a:r>
            <a:endParaRPr lang="en-US" sz="1400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Novel JAK inhibitors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Others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Hypomethylating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 agents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HIDAC inhibitors</a:t>
            </a:r>
          </a:p>
          <a:p>
            <a:pPr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1400" b="1" dirty="0" err="1">
                <a:solidFill>
                  <a:srgbClr val="FFFFFF"/>
                </a:solidFill>
                <a:latin typeface="Calibri" pitchFamily="34" charset="0"/>
              </a:rPr>
              <a:t>mTOR</a:t>
            </a:r>
            <a:r>
              <a:rPr lang="en-US" sz="1400" b="1" dirty="0">
                <a:solidFill>
                  <a:srgbClr val="FFFFFF"/>
                </a:solidFill>
                <a:latin typeface="Calibri" pitchFamily="34" charset="0"/>
              </a:rPr>
              <a:t> inhibitors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114799" y="1431925"/>
            <a:ext cx="4657411" cy="39020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80FF"/>
              </a:buClr>
              <a:buFont typeface="Wingdings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Non-transplant options</a:t>
            </a:r>
          </a:p>
          <a:p>
            <a:pPr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Conventional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Treatment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for anemia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Transfusion support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Erythropoietin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Corticosteriods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Androgen +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prednisone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IMiDs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Treatment for splenomegaly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Hydroxyurea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Splenectomy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Low-dose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irradiation</a:t>
            </a:r>
          </a:p>
          <a:p>
            <a:pPr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First approved medication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Ruxolitinib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6446837"/>
            <a:ext cx="84947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Abbreviations: HIDAC, histone deacetylase;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</a:rPr>
              <a:t>IMiD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, immunomodulatory drug; JAK, Janus kinase; </a:t>
            </a:r>
            <a:r>
              <a:rPr lang="en-US" sz="1100" dirty="0" err="1">
                <a:solidFill>
                  <a:schemeClr val="bg1"/>
                </a:solidFill>
                <a:latin typeface="Calibri" pitchFamily="34" charset="0"/>
              </a:rPr>
              <a:t>mTOR</a:t>
            </a:r>
            <a:r>
              <a:rPr lang="en-US" sz="1100" dirty="0">
                <a:solidFill>
                  <a:schemeClr val="bg1"/>
                </a:solidFill>
                <a:latin typeface="Calibri" pitchFamily="34" charset="0"/>
              </a:rPr>
              <a:t>, mammalian target of rapamycin. </a:t>
            </a:r>
          </a:p>
        </p:txBody>
      </p:sp>
    </p:spTree>
    <p:extLst>
      <p:ext uri="{BB962C8B-B14F-4D97-AF65-F5344CB8AC3E}">
        <p14:creationId xmlns:p14="http://schemas.microsoft.com/office/powerpoint/2010/main" val="22600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Phase III trials With </a:t>
            </a:r>
            <a:r>
              <a:rPr lang="en-US" dirty="0" err="1" smtClean="0"/>
              <a:t>Ruxolitinib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Study Designs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9538" y="5403850"/>
            <a:ext cx="882015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Calibri" pitchFamily="34" charset="0"/>
              </a:rPr>
              <a:t>The primary endpoint: ≥35% reduction in spleen volume from baseline to week 24 (COMFORT-I) or week 48 (COMFORT-II), as measured by MRI or CT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312738" y="1573213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FFFF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COMFORT-I</a:t>
            </a:r>
            <a:r>
              <a:rPr lang="en-CA" sz="2000" b="1" baseline="30000">
                <a:solidFill>
                  <a:srgbClr val="FFFF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312738" y="2036763"/>
            <a:ext cx="2016125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Patients with MF</a:t>
            </a:r>
          </a:p>
          <a:p>
            <a:pPr algn="ctr"/>
            <a:r>
              <a:rPr lang="en-CA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(N = 309)</a:t>
            </a:r>
          </a:p>
        </p:txBody>
      </p:sp>
      <p:cxnSp>
        <p:nvCxnSpPr>
          <p:cNvPr id="8" name="Straight Connector 7"/>
          <p:cNvCxnSpPr>
            <a:cxnSpLocks noChangeShapeType="1"/>
            <a:stCxn id="17412" idx="3"/>
          </p:cNvCxnSpPr>
          <p:nvPr/>
        </p:nvCxnSpPr>
        <p:spPr bwMode="auto">
          <a:xfrm>
            <a:off x="2328863" y="2360613"/>
            <a:ext cx="12382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567113" y="1855788"/>
            <a:ext cx="0" cy="98266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/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567113" y="1855788"/>
            <a:ext cx="506412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567113" y="2838450"/>
            <a:ext cx="506412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4178300" y="1423988"/>
            <a:ext cx="3005138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dirty="0" err="1">
                <a:solidFill>
                  <a:srgbClr val="0A315A"/>
                </a:solidFill>
                <a:latin typeface="Calibri" pitchFamily="34" charset="0"/>
              </a:rPr>
              <a:t>Ruxolitinib</a:t>
            </a:r>
            <a:endParaRPr lang="en-CA" dirty="0">
              <a:solidFill>
                <a:srgbClr val="0A315A"/>
              </a:solidFill>
              <a:latin typeface="Calibri" pitchFamily="34" charset="0"/>
            </a:endParaRPr>
          </a:p>
          <a:p>
            <a:pPr algn="ctr"/>
            <a:r>
              <a:rPr lang="en-CA" dirty="0">
                <a:solidFill>
                  <a:srgbClr val="0A315A"/>
                </a:solidFill>
                <a:latin typeface="Calibri" pitchFamily="34" charset="0"/>
              </a:rPr>
              <a:t>15 mg BID or  20 mg BID</a:t>
            </a:r>
          </a:p>
          <a:p>
            <a:pPr algn="ctr"/>
            <a:r>
              <a:rPr lang="en-CA" dirty="0">
                <a:solidFill>
                  <a:srgbClr val="0A315A"/>
                </a:solidFill>
                <a:latin typeface="Calibri" pitchFamily="34" charset="0"/>
              </a:rPr>
              <a:t>N = 155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4178300" y="2490788"/>
            <a:ext cx="3005138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rgbClr val="0A315A"/>
                </a:solidFill>
                <a:latin typeface="Calibri" pitchFamily="34" charset="0"/>
              </a:rPr>
              <a:t>Placebo BID</a:t>
            </a:r>
          </a:p>
          <a:p>
            <a:pPr algn="ctr"/>
            <a:r>
              <a:rPr lang="en-CA">
                <a:solidFill>
                  <a:srgbClr val="0A315A"/>
                </a:solidFill>
                <a:latin typeface="Calibri" pitchFamily="34" charset="0"/>
              </a:rPr>
              <a:t>N = 154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7323138" y="1983469"/>
            <a:ext cx="154781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1400" dirty="0">
                <a:solidFill>
                  <a:srgbClr val="0A315A"/>
                </a:solidFill>
                <a:latin typeface="Calibri" pitchFamily="34" charset="0"/>
              </a:rPr>
              <a:t>Crossover to </a:t>
            </a:r>
            <a:r>
              <a:rPr lang="en-CA" sz="1400" dirty="0" err="1">
                <a:solidFill>
                  <a:srgbClr val="0A315A"/>
                </a:solidFill>
                <a:latin typeface="Calibri" pitchFamily="34" charset="0"/>
              </a:rPr>
              <a:t>Ruxolitinib</a:t>
            </a:r>
            <a:endParaRPr lang="en-CA" sz="1400" dirty="0">
              <a:solidFill>
                <a:srgbClr val="0A315A"/>
              </a:solidFill>
              <a:latin typeface="Calibri" pitchFamily="34" charset="0"/>
            </a:endParaRPr>
          </a:p>
        </p:txBody>
      </p:sp>
      <p:sp>
        <p:nvSpPr>
          <p:cNvPr id="17420" name="TextBox 25"/>
          <p:cNvSpPr txBox="1">
            <a:spLocks noChangeArrowheads="1"/>
          </p:cNvSpPr>
          <p:nvPr/>
        </p:nvSpPr>
        <p:spPr bwMode="auto">
          <a:xfrm>
            <a:off x="1939925" y="1743075"/>
            <a:ext cx="2017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1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Double-blind</a:t>
            </a:r>
          </a:p>
          <a:p>
            <a:pPr algn="ctr"/>
            <a:r>
              <a:rPr lang="en-CA" sz="1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Randomized</a:t>
            </a:r>
          </a:p>
        </p:txBody>
      </p:sp>
      <p:sp>
        <p:nvSpPr>
          <p:cNvPr id="17421" name="TextBox 26"/>
          <p:cNvSpPr txBox="1">
            <a:spLocks noChangeArrowheads="1"/>
          </p:cNvSpPr>
          <p:nvPr/>
        </p:nvSpPr>
        <p:spPr bwMode="auto">
          <a:xfrm>
            <a:off x="2576513" y="2384425"/>
            <a:ext cx="744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1:1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7370763" y="2990850"/>
            <a:ext cx="6508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/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V="1">
            <a:off x="8021638" y="2568575"/>
            <a:ext cx="0" cy="422275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17424" name="TextBox 31"/>
          <p:cNvSpPr txBox="1">
            <a:spLocks noChangeArrowheads="1"/>
          </p:cNvSpPr>
          <p:nvPr/>
        </p:nvSpPr>
        <p:spPr bwMode="auto">
          <a:xfrm>
            <a:off x="360363" y="3768725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FFFF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COMFORT-II</a:t>
            </a:r>
            <a:r>
              <a:rPr lang="en-CA" sz="2000" b="1" baseline="30000">
                <a:solidFill>
                  <a:srgbClr val="FFFF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</a:p>
        </p:txBody>
      </p:sp>
      <p:sp>
        <p:nvSpPr>
          <p:cNvPr id="17425" name="TextBox 32"/>
          <p:cNvSpPr txBox="1">
            <a:spLocks noChangeArrowheads="1"/>
          </p:cNvSpPr>
          <p:nvPr/>
        </p:nvSpPr>
        <p:spPr bwMode="auto">
          <a:xfrm>
            <a:off x="360363" y="4222750"/>
            <a:ext cx="2016125" cy="6461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Patients with MF</a:t>
            </a:r>
          </a:p>
          <a:p>
            <a:pPr algn="ctr"/>
            <a:r>
              <a:rPr lang="en-CA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(N = 219)</a:t>
            </a:r>
          </a:p>
        </p:txBody>
      </p:sp>
      <p:cxnSp>
        <p:nvCxnSpPr>
          <p:cNvPr id="21" name="Straight Connector 20"/>
          <p:cNvCxnSpPr>
            <a:cxnSpLocks noChangeShapeType="1"/>
            <a:stCxn id="17425" idx="3"/>
          </p:cNvCxnSpPr>
          <p:nvPr/>
        </p:nvCxnSpPr>
        <p:spPr bwMode="auto">
          <a:xfrm>
            <a:off x="2376488" y="4546600"/>
            <a:ext cx="123825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/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3614738" y="4041775"/>
            <a:ext cx="0" cy="9826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/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3614738" y="4041775"/>
            <a:ext cx="506412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3614738" y="5024438"/>
            <a:ext cx="506412" cy="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17430" name="TextBox 24"/>
          <p:cNvSpPr txBox="1">
            <a:spLocks noChangeArrowheads="1"/>
          </p:cNvSpPr>
          <p:nvPr/>
        </p:nvSpPr>
        <p:spPr bwMode="auto">
          <a:xfrm>
            <a:off x="4225925" y="3609975"/>
            <a:ext cx="3005138" cy="9239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dirty="0" err="1">
                <a:solidFill>
                  <a:srgbClr val="0A315A"/>
                </a:solidFill>
                <a:latin typeface="Calibri" pitchFamily="34" charset="0"/>
              </a:rPr>
              <a:t>Ruxolitinib</a:t>
            </a:r>
            <a:endParaRPr lang="en-CA" dirty="0">
              <a:solidFill>
                <a:srgbClr val="0A315A"/>
              </a:solidFill>
              <a:latin typeface="Calibri" pitchFamily="34" charset="0"/>
            </a:endParaRPr>
          </a:p>
          <a:p>
            <a:pPr algn="ctr"/>
            <a:r>
              <a:rPr lang="en-CA" dirty="0">
                <a:solidFill>
                  <a:srgbClr val="0A315A"/>
                </a:solidFill>
                <a:latin typeface="Calibri" pitchFamily="34" charset="0"/>
              </a:rPr>
              <a:t>15 mg BID or  20 mg BID</a:t>
            </a:r>
          </a:p>
          <a:p>
            <a:pPr algn="ctr"/>
            <a:r>
              <a:rPr lang="en-CA" dirty="0">
                <a:solidFill>
                  <a:srgbClr val="0A315A"/>
                </a:solidFill>
                <a:latin typeface="Calibri" pitchFamily="34" charset="0"/>
              </a:rPr>
              <a:t>N = 146</a:t>
            </a:r>
          </a:p>
        </p:txBody>
      </p:sp>
      <p:sp>
        <p:nvSpPr>
          <p:cNvPr id="17431" name="TextBox 25"/>
          <p:cNvSpPr txBox="1">
            <a:spLocks noChangeArrowheads="1"/>
          </p:cNvSpPr>
          <p:nvPr/>
        </p:nvSpPr>
        <p:spPr bwMode="auto">
          <a:xfrm>
            <a:off x="4225925" y="4702175"/>
            <a:ext cx="3005138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>
                <a:solidFill>
                  <a:srgbClr val="0A315A"/>
                </a:solidFill>
                <a:latin typeface="Calibri" pitchFamily="34" charset="0"/>
              </a:rPr>
              <a:t>BAT</a:t>
            </a:r>
          </a:p>
          <a:p>
            <a:pPr algn="ctr"/>
            <a:r>
              <a:rPr lang="en-CA">
                <a:solidFill>
                  <a:srgbClr val="0A315A"/>
                </a:solidFill>
                <a:latin typeface="Calibri" pitchFamily="34" charset="0"/>
              </a:rPr>
              <a:t>N = 73</a:t>
            </a:r>
          </a:p>
        </p:txBody>
      </p:sp>
      <p:sp>
        <p:nvSpPr>
          <p:cNvPr id="17432" name="TextBox 26"/>
          <p:cNvSpPr txBox="1">
            <a:spLocks noChangeArrowheads="1"/>
          </p:cNvSpPr>
          <p:nvPr/>
        </p:nvSpPr>
        <p:spPr bwMode="auto">
          <a:xfrm>
            <a:off x="7370763" y="3946525"/>
            <a:ext cx="1547812" cy="9540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1400" dirty="0">
                <a:solidFill>
                  <a:srgbClr val="0A315A"/>
                </a:solidFill>
                <a:latin typeface="Calibri" pitchFamily="34" charset="0"/>
              </a:rPr>
              <a:t>Patients with progressive disease eligible for crossover</a:t>
            </a:r>
          </a:p>
        </p:txBody>
      </p:sp>
      <p:sp>
        <p:nvSpPr>
          <p:cNvPr id="17433" name="TextBox 40"/>
          <p:cNvSpPr txBox="1">
            <a:spLocks noChangeArrowheads="1"/>
          </p:cNvSpPr>
          <p:nvPr/>
        </p:nvSpPr>
        <p:spPr bwMode="auto">
          <a:xfrm>
            <a:off x="1987550" y="3929063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1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Open-label</a:t>
            </a:r>
          </a:p>
          <a:p>
            <a:pPr algn="ctr"/>
            <a:r>
              <a:rPr lang="en-CA" sz="1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Randomized</a:t>
            </a:r>
          </a:p>
        </p:txBody>
      </p:sp>
      <p:sp>
        <p:nvSpPr>
          <p:cNvPr id="17434" name="TextBox 41"/>
          <p:cNvSpPr txBox="1">
            <a:spLocks noChangeArrowheads="1"/>
          </p:cNvSpPr>
          <p:nvPr/>
        </p:nvSpPr>
        <p:spPr bwMode="auto">
          <a:xfrm>
            <a:off x="2622550" y="4570413"/>
            <a:ext cx="74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2400">
                <a:solidFill>
                  <a:srgbClr val="FFFFFF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2:1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7286625" y="5191125"/>
            <a:ext cx="7445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/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8021638" y="4916488"/>
            <a:ext cx="0" cy="28098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/>
          <a:extLst/>
        </p:spPr>
      </p:cxnSp>
      <p:sp>
        <p:nvSpPr>
          <p:cNvPr id="17437" name="Rectangle 47"/>
          <p:cNvSpPr>
            <a:spLocks noChangeArrowheads="1"/>
          </p:cNvSpPr>
          <p:nvPr/>
        </p:nvSpPr>
        <p:spPr bwMode="auto">
          <a:xfrm>
            <a:off x="76200" y="6196013"/>
            <a:ext cx="876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CA" sz="1100" dirty="0">
                <a:solidFill>
                  <a:schemeClr val="bg1"/>
                </a:solidFill>
                <a:latin typeface="+mn-lt"/>
              </a:rPr>
              <a:t>Abbreviations: BAT, best available therapy; BID, twice daily; COMFORT, Controlled Myelofibrosis Study with Oral JAK Inhibitor Treatment; CT, computed tomography; MF, myelofibrosis; MRI, magnetic resonance imaging.</a:t>
            </a:r>
            <a:br>
              <a:rPr lang="en-CA" sz="1100" dirty="0">
                <a:solidFill>
                  <a:schemeClr val="bg1"/>
                </a:solidFill>
                <a:latin typeface="+mn-lt"/>
              </a:rPr>
            </a:br>
            <a:r>
              <a:rPr lang="en-CA" sz="1100" dirty="0">
                <a:solidFill>
                  <a:schemeClr val="bg1"/>
                </a:solidFill>
                <a:latin typeface="+mn-lt"/>
              </a:rPr>
              <a:t>1. </a:t>
            </a:r>
            <a:r>
              <a:rPr lang="en-CA" sz="1100" dirty="0" err="1">
                <a:solidFill>
                  <a:schemeClr val="bg1"/>
                </a:solidFill>
                <a:latin typeface="+mn-lt"/>
              </a:rPr>
              <a:t>Verstovsek</a:t>
            </a:r>
            <a:r>
              <a:rPr lang="en-CA" sz="1100" dirty="0">
                <a:solidFill>
                  <a:schemeClr val="bg1"/>
                </a:solidFill>
                <a:latin typeface="+mn-lt"/>
              </a:rPr>
              <a:t> S, et </a:t>
            </a:r>
            <a:r>
              <a:rPr lang="en-CA" sz="1100" dirty="0" smtClean="0">
                <a:solidFill>
                  <a:schemeClr val="bg1"/>
                </a:solidFill>
                <a:latin typeface="+mn-lt"/>
              </a:rPr>
              <a:t>al., </a:t>
            </a:r>
            <a:r>
              <a:rPr lang="en-CA" sz="1100" i="1" dirty="0">
                <a:solidFill>
                  <a:schemeClr val="bg1"/>
                </a:solidFill>
                <a:latin typeface="+mn-lt"/>
              </a:rPr>
              <a:t>N </a:t>
            </a:r>
            <a:r>
              <a:rPr lang="en-CA" sz="1100" i="1" dirty="0" err="1">
                <a:solidFill>
                  <a:schemeClr val="bg1"/>
                </a:solidFill>
                <a:latin typeface="+mn-lt"/>
              </a:rPr>
              <a:t>Engl</a:t>
            </a:r>
            <a:r>
              <a:rPr lang="en-CA" sz="1100" i="1" dirty="0">
                <a:solidFill>
                  <a:schemeClr val="bg1"/>
                </a:solidFill>
                <a:latin typeface="+mn-lt"/>
              </a:rPr>
              <a:t> J Med</a:t>
            </a:r>
            <a:r>
              <a:rPr lang="en-CA" sz="1100" dirty="0">
                <a:solidFill>
                  <a:schemeClr val="bg1"/>
                </a:solidFill>
                <a:latin typeface="+mn-lt"/>
              </a:rPr>
              <a:t>. 2012;366:799-807; 2. Harrison CN, et al</a:t>
            </a:r>
            <a:r>
              <a:rPr lang="en-CA" sz="1100" dirty="0" smtClean="0">
                <a:solidFill>
                  <a:schemeClr val="bg1"/>
                </a:solidFill>
                <a:latin typeface="+mn-lt"/>
              </a:rPr>
              <a:t>., </a:t>
            </a:r>
            <a:r>
              <a:rPr lang="en-CA" sz="1100" i="1" dirty="0">
                <a:solidFill>
                  <a:schemeClr val="bg1"/>
                </a:solidFill>
                <a:latin typeface="+mn-lt"/>
              </a:rPr>
              <a:t>N </a:t>
            </a:r>
            <a:r>
              <a:rPr lang="en-CA" sz="1100" i="1" dirty="0" err="1">
                <a:solidFill>
                  <a:schemeClr val="bg1"/>
                </a:solidFill>
                <a:latin typeface="+mn-lt"/>
              </a:rPr>
              <a:t>Engl</a:t>
            </a:r>
            <a:r>
              <a:rPr lang="en-CA" sz="1100" i="1" dirty="0">
                <a:solidFill>
                  <a:schemeClr val="bg1"/>
                </a:solidFill>
                <a:latin typeface="+mn-lt"/>
              </a:rPr>
              <a:t> J Med</a:t>
            </a:r>
            <a:r>
              <a:rPr lang="en-CA" sz="1100" dirty="0">
                <a:solidFill>
                  <a:schemeClr val="bg1"/>
                </a:solidFill>
                <a:latin typeface="+mn-lt"/>
              </a:rPr>
              <a:t>. 2012;366:787-798.</a:t>
            </a:r>
          </a:p>
        </p:txBody>
      </p:sp>
    </p:spTree>
    <p:extLst>
      <p:ext uri="{BB962C8B-B14F-4D97-AF65-F5344CB8AC3E}">
        <p14:creationId xmlns:p14="http://schemas.microsoft.com/office/powerpoint/2010/main" val="1658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Spleen </a:t>
            </a:r>
            <a:r>
              <a:rPr lang="en-US" dirty="0"/>
              <a:t>s</a:t>
            </a:r>
            <a:r>
              <a:rPr lang="en-US" dirty="0" smtClean="0"/>
              <a:t>ize </a:t>
            </a:r>
            <a:r>
              <a:rPr lang="en-US" dirty="0"/>
              <a:t>r</a:t>
            </a:r>
            <a:r>
              <a:rPr lang="en-US" dirty="0" smtClean="0"/>
              <a:t>eduction in patient</a:t>
            </a:r>
            <a:br>
              <a:rPr lang="en-US" dirty="0" smtClean="0"/>
            </a:br>
            <a:r>
              <a:rPr lang="en-US" dirty="0" smtClean="0"/>
              <a:t>treated with </a:t>
            </a:r>
            <a:r>
              <a:rPr lang="en-US" dirty="0" err="1" smtClean="0"/>
              <a:t>Ruxolitinib</a:t>
            </a:r>
            <a:endParaRPr lang="en-US" dirty="0" smtClean="0"/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563688"/>
            <a:ext cx="314166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48137" y="5770563"/>
            <a:ext cx="32503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Myelofibrosis </a:t>
            </a:r>
            <a:r>
              <a:rPr lang="en-US" b="1" dirty="0" smtClean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patient pre-therapy</a:t>
            </a:r>
            <a:endParaRPr lang="en-US" b="1" dirty="0">
              <a:solidFill>
                <a:srgbClr val="F9FCFD"/>
              </a:solidFill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5073458" y="5770563"/>
            <a:ext cx="31912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 dirty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Patient </a:t>
            </a:r>
            <a:r>
              <a:rPr lang="en-US" b="1" dirty="0" smtClean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after </a:t>
            </a:r>
            <a:r>
              <a:rPr lang="en-US" b="1" dirty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2 </a:t>
            </a:r>
            <a:r>
              <a:rPr lang="en-US" b="1" dirty="0" smtClean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months </a:t>
            </a:r>
            <a:r>
              <a:rPr lang="en-US" b="1" dirty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of </a:t>
            </a:r>
            <a:r>
              <a:rPr lang="en-US" b="1" dirty="0" smtClean="0">
                <a:solidFill>
                  <a:srgbClr val="F9FCFD"/>
                </a:solidFill>
                <a:latin typeface="+mn-lt"/>
                <a:ea typeface="ＭＳ Ｐゴシック"/>
                <a:cs typeface="Arial" charset="0"/>
              </a:rPr>
              <a:t>therapy</a:t>
            </a:r>
            <a:endParaRPr lang="en-US" b="1" dirty="0">
              <a:solidFill>
                <a:srgbClr val="F9FCFD"/>
              </a:solidFill>
              <a:latin typeface="+mn-lt"/>
              <a:ea typeface="ＭＳ Ｐゴシック"/>
              <a:cs typeface="Arial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513" y="1563688"/>
            <a:ext cx="3141662" cy="4022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4582" name="Text Box 213"/>
          <p:cNvSpPr txBox="1">
            <a:spLocks noChangeArrowheads="1"/>
          </p:cNvSpPr>
          <p:nvPr/>
        </p:nvSpPr>
        <p:spPr bwMode="auto">
          <a:xfrm>
            <a:off x="123825" y="6557963"/>
            <a:ext cx="68580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/>
                <a:cs typeface="Arial" charset="0"/>
              </a:rPr>
              <a:t>Photos Courtesy of Serge </a:t>
            </a:r>
            <a:r>
              <a:rPr lang="en-US" sz="1100" dirty="0" err="1">
                <a:solidFill>
                  <a:srgbClr val="FFFFFF"/>
                </a:solidFill>
                <a:latin typeface="+mn-lt"/>
                <a:ea typeface="ＭＳ Ｐゴシック"/>
                <a:cs typeface="Arial" charset="0"/>
              </a:rPr>
              <a:t>Verstovsek</a:t>
            </a:r>
            <a:r>
              <a:rPr lang="en-US" sz="1100" dirty="0">
                <a:solidFill>
                  <a:srgbClr val="FFFFFF"/>
                </a:solidFill>
                <a:latin typeface="+mn-lt"/>
                <a:ea typeface="ＭＳ Ｐゴシック"/>
                <a:cs typeface="Arial" charset="0"/>
              </a:rPr>
              <a:t>, M. D. Anderson Cancer Center.</a:t>
            </a:r>
          </a:p>
        </p:txBody>
      </p:sp>
    </p:spTree>
    <p:extLst>
      <p:ext uri="{BB962C8B-B14F-4D97-AF65-F5344CB8AC3E}">
        <p14:creationId xmlns:p14="http://schemas.microsoft.com/office/powerpoint/2010/main" val="19303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210064" y="412953"/>
            <a:ext cx="8229600" cy="7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CA" altLang="en-US" sz="3200" b="1" dirty="0" smtClean="0">
                <a:solidFill>
                  <a:srgbClr val="6FC2E2"/>
                </a:solidFill>
                <a:latin typeface="+mj-lt"/>
              </a:rPr>
              <a:t>Limitations of Ruxolitinib</a:t>
            </a:r>
            <a:endParaRPr lang="en-US" altLang="en-US" sz="3200" b="1" dirty="0">
              <a:solidFill>
                <a:srgbClr val="6FC2E2"/>
              </a:solidFill>
              <a:latin typeface="+mj-lt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210064" y="1430964"/>
            <a:ext cx="8583561" cy="52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Disease persistence </a:t>
            </a:r>
          </a:p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>
                <a:solidFill>
                  <a:schemeClr val="bg1"/>
                </a:solidFill>
                <a:latin typeface="Calibri" pitchFamily="34" charset="0"/>
              </a:rPr>
              <a:t>Limited anti-clonal activity</a:t>
            </a:r>
          </a:p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Lack of improvement or worsening of cytopenias</a:t>
            </a:r>
          </a:p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Atypical infections</a:t>
            </a:r>
          </a:p>
          <a:p>
            <a:pPr marL="1257300" lvl="2" indent="-3429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Calibri" panose="020F0502020204030204" pitchFamily="34" charset="0"/>
              <a:buChar char="‒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Mycobacterial, hepatitis reactivation </a:t>
            </a:r>
            <a:r>
              <a:rPr lang="en-CA" altLang="en-US" dirty="0" err="1" smtClean="0">
                <a:solidFill>
                  <a:schemeClr val="bg1"/>
                </a:solidFill>
                <a:latin typeface="Calibri" pitchFamily="34" charset="0"/>
              </a:rPr>
              <a:t>etc</a:t>
            </a:r>
            <a:endParaRPr lang="en-CA" alt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Does not decrease the risk of LT</a:t>
            </a:r>
          </a:p>
          <a:p>
            <a:pPr marL="914400" lvl="1" indent="-4572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Rates of discontinuation</a:t>
            </a:r>
          </a:p>
          <a:p>
            <a:pPr marL="1257300" lvl="2" indent="-342900">
              <a:lnSpc>
                <a:spcPct val="90000"/>
              </a:lnSpc>
              <a:spcBef>
                <a:spcPts val="2100"/>
              </a:spcBef>
              <a:buClr>
                <a:srgbClr val="0080FF"/>
              </a:buClr>
              <a:buFont typeface="Wingdings" panose="05000000000000000000" pitchFamily="2" charset="2"/>
              <a:buChar char="§"/>
            </a:pP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@1 year, 21%; </a:t>
            </a:r>
            <a:r>
              <a:rPr lang="en-CA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@2 year, 35%; </a:t>
            </a:r>
            <a:r>
              <a:rPr lang="en-CA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CA" altLang="en-US" dirty="0" smtClean="0">
                <a:solidFill>
                  <a:schemeClr val="bg1"/>
                </a:solidFill>
                <a:latin typeface="Calibri" pitchFamily="34" charset="0"/>
              </a:rPr>
              <a:t>@3 year, 51%</a:t>
            </a:r>
          </a:p>
          <a:p>
            <a:pPr>
              <a:lnSpc>
                <a:spcPct val="90000"/>
              </a:lnSpc>
              <a:spcBef>
                <a:spcPts val="2100"/>
              </a:spcBef>
              <a:buClr>
                <a:srgbClr val="6FC2E2"/>
              </a:buClr>
              <a:buFont typeface="Wingdings" panose="05000000000000000000" pitchFamily="2" charset="2"/>
              <a:buChar char="§"/>
            </a:pPr>
            <a:endParaRPr lang="en-US" alt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7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4206" y="503238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CA" dirty="0" smtClean="0"/>
              <a:t>What is beyond </a:t>
            </a:r>
            <a:r>
              <a:rPr lang="en-CA" dirty="0" err="1" smtClean="0"/>
              <a:t>Ruxolitinib</a:t>
            </a:r>
            <a:r>
              <a:rPr lang="en-CA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7539" y="1961941"/>
            <a:ext cx="8229600" cy="3082332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Novel JAK inhibitors with better toxicity/efficacy</a:t>
            </a:r>
          </a:p>
          <a:p>
            <a:r>
              <a:rPr lang="en-CA" sz="2400" dirty="0" err="1" smtClean="0"/>
              <a:t>Ruxolitinib</a:t>
            </a:r>
            <a:r>
              <a:rPr lang="en-CA" sz="2400" dirty="0" smtClean="0"/>
              <a:t> plus</a:t>
            </a:r>
          </a:p>
          <a:p>
            <a:pPr lvl="1"/>
            <a:r>
              <a:rPr lang="en-CA" dirty="0" smtClean="0"/>
              <a:t>Conventional medications</a:t>
            </a:r>
          </a:p>
          <a:p>
            <a:pPr lvl="1"/>
            <a:r>
              <a:rPr lang="en-CA" dirty="0" smtClean="0"/>
              <a:t>Novel agents</a:t>
            </a:r>
          </a:p>
          <a:p>
            <a:pPr lvl="1"/>
            <a:r>
              <a:rPr lang="en-CA" dirty="0" smtClean="0"/>
              <a:t>Transplant</a:t>
            </a:r>
          </a:p>
          <a:p>
            <a:r>
              <a:rPr lang="en-CA" sz="2400" dirty="0" smtClean="0"/>
              <a:t>Novel non-JAK inhibitor drugs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0696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/>
          </p:cNvSpPr>
          <p:nvPr/>
        </p:nvSpPr>
        <p:spPr bwMode="auto">
          <a:xfrm>
            <a:off x="259492" y="485626"/>
            <a:ext cx="8229600" cy="7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0" hangingPunct="0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6FC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JAK </a:t>
            </a:r>
            <a:r>
              <a:rPr lang="en-US" sz="3200" b="1" dirty="0" smtClean="0">
                <a:solidFill>
                  <a:srgbClr val="6FC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inhibitors </a:t>
            </a:r>
            <a:r>
              <a:rPr lang="en-US" sz="3200" b="1" dirty="0">
                <a:solidFill>
                  <a:srgbClr val="6FC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 </a:t>
            </a:r>
            <a:r>
              <a:rPr lang="en-US" sz="3200" b="1" dirty="0" smtClean="0">
                <a:solidFill>
                  <a:srgbClr val="6FC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development </a:t>
            </a:r>
            <a:r>
              <a:rPr lang="en-US" sz="3200" b="1" dirty="0">
                <a:solidFill>
                  <a:srgbClr val="6FC2E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in MF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604209"/>
              </p:ext>
            </p:extLst>
          </p:nvPr>
        </p:nvGraphicFramePr>
        <p:xfrm>
          <a:off x="649654" y="1232877"/>
          <a:ext cx="79502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Worksheet" r:id="rId3" imgW="7950200" imgH="4889500" progId="Excel.Sheet.8">
                  <p:embed/>
                </p:oleObj>
              </mc:Choice>
              <mc:Fallback>
                <p:oleObj name="Worksheet" r:id="rId3" imgW="7950200" imgH="48895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54" y="1232877"/>
                        <a:ext cx="79502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915386" y="6009421"/>
            <a:ext cx="36401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Clinical Phase of Testing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35923" y="1924538"/>
            <a:ext cx="3790462" cy="312616"/>
            <a:chOff x="3135923" y="1924538"/>
            <a:chExt cx="3790462" cy="312616"/>
          </a:xfrm>
        </p:grpSpPr>
        <p:sp>
          <p:nvSpPr>
            <p:cNvPr id="6" name="Rectangle 5"/>
            <p:cNvSpPr/>
            <p:nvPr/>
          </p:nvSpPr>
          <p:spPr>
            <a:xfrm>
              <a:off x="3135923" y="1924538"/>
              <a:ext cx="3790462" cy="312616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135923" y="1924538"/>
              <a:ext cx="3790462" cy="3126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35923" y="1924538"/>
              <a:ext cx="3790462" cy="3126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155461" y="4728307"/>
            <a:ext cx="2256692" cy="312616"/>
            <a:chOff x="3135923" y="1924538"/>
            <a:chExt cx="3790462" cy="312616"/>
          </a:xfrm>
        </p:grpSpPr>
        <p:sp>
          <p:nvSpPr>
            <p:cNvPr id="10" name="Rectangle 9"/>
            <p:cNvSpPr/>
            <p:nvPr/>
          </p:nvSpPr>
          <p:spPr>
            <a:xfrm>
              <a:off x="3135923" y="1924538"/>
              <a:ext cx="3790462" cy="312616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135923" y="1924538"/>
              <a:ext cx="3790462" cy="3126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135923" y="1924538"/>
              <a:ext cx="3790462" cy="3126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29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8919" y="368814"/>
            <a:ext cx="685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US" altLang="en-US" dirty="0" err="1" smtClean="0">
                <a:cs typeface="Arial" charset="0"/>
              </a:rPr>
              <a:t>Momelotinib</a:t>
            </a: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smtClean="0">
                <a:cs typeface="Arial" charset="0"/>
              </a:rPr>
              <a:t>(CYT 387)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457200" y="1600200"/>
            <a:ext cx="82296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/>
              <a:t>JAK1/JAK2 inhibitor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2 phase studies in various dose schedules done</a:t>
            </a:r>
          </a:p>
          <a:p>
            <a:pPr lvl="2">
              <a:lnSpc>
                <a:spcPct val="90000"/>
              </a:lnSpc>
            </a:pPr>
            <a:r>
              <a:rPr lang="en-CA" altLang="en-US" dirty="0" smtClean="0"/>
              <a:t>(</a:t>
            </a:r>
            <a:r>
              <a:rPr lang="en-US" altLang="en-US" dirty="0" err="1" smtClean="0"/>
              <a:t>Pardanani</a:t>
            </a:r>
            <a:r>
              <a:rPr lang="en-US" altLang="en-US" dirty="0" smtClean="0"/>
              <a:t> et al., ASH </a:t>
            </a:r>
            <a:r>
              <a:rPr lang="en-US" altLang="en-US" dirty="0"/>
              <a:t>2013. Abstract </a:t>
            </a:r>
            <a:r>
              <a:rPr lang="en-US" altLang="en-US" dirty="0" smtClean="0"/>
              <a:t>108)</a:t>
            </a:r>
          </a:p>
          <a:p>
            <a:pPr lvl="2">
              <a:lnSpc>
                <a:spcPct val="90000"/>
              </a:lnSpc>
            </a:pPr>
            <a:r>
              <a:rPr lang="en-CA" altLang="en-US" dirty="0" smtClean="0"/>
              <a:t>(Gupta et al., EHA abstract 2014)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Benefit seen in reduction of MF disease burden</a:t>
            </a:r>
          </a:p>
          <a:p>
            <a:pPr lvl="2">
              <a:lnSpc>
                <a:spcPct val="90000"/>
              </a:lnSpc>
            </a:pPr>
            <a:r>
              <a:rPr lang="en-CA" altLang="en-US" dirty="0" smtClean="0"/>
              <a:t>Reduction in splenomegaly</a:t>
            </a:r>
          </a:p>
          <a:p>
            <a:pPr lvl="2">
              <a:lnSpc>
                <a:spcPct val="90000"/>
              </a:lnSpc>
            </a:pPr>
            <a:r>
              <a:rPr lang="en-CA" altLang="en-US" dirty="0" smtClean="0"/>
              <a:t>Improvement in MF related symptoms</a:t>
            </a:r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However, lesser anemia toxicity</a:t>
            </a:r>
          </a:p>
          <a:p>
            <a:pPr lvl="1">
              <a:lnSpc>
                <a:spcPct val="90000"/>
              </a:lnSpc>
            </a:pPr>
            <a:r>
              <a:rPr lang="en-CA" altLang="en-US" dirty="0" smtClean="0"/>
              <a:t>Some patients achieved transfusion independence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lvl="2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831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1700"/>
            <a:ext cx="8229600" cy="2861268"/>
          </a:xfrm>
        </p:spPr>
        <p:txBody>
          <a:bodyPr/>
          <a:lstStyle/>
          <a:p>
            <a:r>
              <a:rPr lang="en-CA" dirty="0" smtClean="0"/>
              <a:t>Evolving understanding of the genetics of MPNs</a:t>
            </a:r>
          </a:p>
          <a:p>
            <a:endParaRPr lang="en-CA" dirty="0"/>
          </a:p>
          <a:p>
            <a:r>
              <a:rPr lang="en-CA" dirty="0" smtClean="0"/>
              <a:t>Impact on therapeutic options for myelofibrosis</a:t>
            </a:r>
          </a:p>
          <a:p>
            <a:endParaRPr lang="en-CA" dirty="0"/>
          </a:p>
          <a:p>
            <a:r>
              <a:rPr lang="en-CA" dirty="0" smtClean="0"/>
              <a:t>Shared Care Model for MPNs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528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5806" y="353694"/>
            <a:ext cx="8023123" cy="836715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US" altLang="en-US" dirty="0" smtClean="0"/>
              <a:t>Phase III studies with </a:t>
            </a:r>
            <a:r>
              <a:rPr lang="en-US" altLang="en-US" dirty="0" err="1" smtClean="0"/>
              <a:t>Momelotinib</a:t>
            </a:r>
            <a:r>
              <a:rPr lang="en-US" altLang="en-US" dirty="0" smtClean="0"/>
              <a:t> for myelofibrosis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687062"/>
              </p:ext>
            </p:extLst>
          </p:nvPr>
        </p:nvGraphicFramePr>
        <p:xfrm>
          <a:off x="4919663" y="1397000"/>
          <a:ext cx="3814762" cy="1381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762"/>
              </a:tblGrid>
              <a:tr h="370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baseline="0" dirty="0" smtClean="0">
                          <a:solidFill>
                            <a:schemeClr val="bg1"/>
                          </a:solidFill>
                        </a:rPr>
                        <a:t>JAK inhibitor naïve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686" marB="456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55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Randomized, Double Blind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686" marB="4568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1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Primary endpoint: Spleen Response by  MRI at week 24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686" marB="4568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0997"/>
              </p:ext>
            </p:extLst>
          </p:nvPr>
        </p:nvGraphicFramePr>
        <p:xfrm>
          <a:off x="5056188" y="3948113"/>
          <a:ext cx="3814762" cy="229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762"/>
              </a:tblGrid>
              <a:tr h="3705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defRPr/>
                      </a:pPr>
                      <a:r>
                        <a:rPr lang="en-US" sz="1800" b="1" u="sng" baseline="0" dirty="0" smtClean="0">
                          <a:solidFill>
                            <a:srgbClr val="FFFFFF"/>
                          </a:solidFill>
                          <a:cs typeface="Arial" pitchFamily="34" charset="0"/>
                        </a:rPr>
                        <a:t>Previous JAK inhibitor exposure</a:t>
                      </a:r>
                      <a:endParaRPr lang="en-US" sz="1800" b="1" u="sng" baseline="0" dirty="0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a:txBody>
                  <a:tcPr marL="91448" marR="91448" marT="45688" marB="456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58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cs typeface="Arial" pitchFamily="34" charset="0"/>
                        </a:rPr>
                        <a:t>Randomized, Open Label</a:t>
                      </a:r>
                      <a:endParaRPr lang="en-US" sz="1800" baseline="0" dirty="0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a:txBody>
                  <a:tcPr marL="91448" marR="91448" marT="45688" marB="4568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33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cs typeface="Arial" pitchFamily="34" charset="0"/>
                        </a:rPr>
                        <a:t>Required ruxolitinib dose adjustment to &lt; 20mg  BID and concurrent hematologic toxicity </a:t>
                      </a:r>
                      <a:endParaRPr lang="en-US" sz="1800" baseline="0" dirty="0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a:txBody>
                  <a:tcPr marL="91448" marR="91448" marT="45688" marB="456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1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cs typeface="Arial" pitchFamily="34" charset="0"/>
                        </a:rPr>
                        <a:t>Primary endpoint: Spleen Response by MRI at week 24</a:t>
                      </a:r>
                      <a:endParaRPr lang="en-US" sz="1800" baseline="0" dirty="0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a:txBody>
                  <a:tcPr marL="91448" marR="91448" marT="45688" marB="4568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581150" y="4773613"/>
            <a:ext cx="365125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2388" y="4695825"/>
            <a:ext cx="1736725" cy="1111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baseline="0" dirty="0">
                <a:solidFill>
                  <a:schemeClr val="tx1"/>
                </a:solidFill>
                <a:latin typeface="Arial Narrow" pitchFamily="34" charset="0"/>
              </a:rPr>
              <a:t>N = 150 </a:t>
            </a:r>
          </a:p>
          <a:p>
            <a:pPr algn="ctr">
              <a:defRPr/>
            </a:pPr>
            <a:r>
              <a:rPr lang="en-US" sz="1400" b="1" baseline="0" dirty="0">
                <a:solidFill>
                  <a:schemeClr val="tx1"/>
                </a:solidFill>
                <a:latin typeface="Arial Narrow" pitchFamily="34" charset="0"/>
              </a:rPr>
              <a:t>2:1 randomization</a:t>
            </a:r>
          </a:p>
          <a:p>
            <a:pPr algn="ctr">
              <a:defRPr/>
            </a:pPr>
            <a:endParaRPr lang="en-US" sz="1200" b="1" baseline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cxnSp>
        <p:nvCxnSpPr>
          <p:cNvPr id="7" name="Straight Connector 6"/>
          <p:cNvCxnSpPr>
            <a:endCxn id="9" idx="1"/>
          </p:cNvCxnSpPr>
          <p:nvPr/>
        </p:nvCxnSpPr>
        <p:spPr>
          <a:xfrm>
            <a:off x="1585913" y="2682875"/>
            <a:ext cx="398462" cy="14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984374" y="4386263"/>
            <a:ext cx="2122489" cy="5492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aseline="0" dirty="0">
                <a:solidFill>
                  <a:schemeClr val="bg1"/>
                </a:solidFill>
                <a:latin typeface="Arial Narrow" pitchFamily="34" charset="0"/>
              </a:rPr>
              <a:t>Momelotinib</a:t>
            </a:r>
          </a:p>
          <a:p>
            <a:pPr algn="ctr">
              <a:defRPr/>
            </a:pPr>
            <a:r>
              <a:rPr lang="en-US" sz="1400" baseline="0" dirty="0">
                <a:solidFill>
                  <a:schemeClr val="bg1"/>
                </a:solidFill>
                <a:latin typeface="Arial Narrow" pitchFamily="34" charset="0"/>
              </a:rPr>
              <a:t>N =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4375" y="2554288"/>
            <a:ext cx="2103438" cy="5492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aseline="0" dirty="0">
                <a:solidFill>
                  <a:schemeClr val="tx1"/>
                </a:solidFill>
                <a:latin typeface="Arial Narrow" pitchFamily="34" charset="0"/>
              </a:rPr>
              <a:t>Ruxolitinib + placebo</a:t>
            </a:r>
          </a:p>
        </p:txBody>
      </p:sp>
      <p:sp>
        <p:nvSpPr>
          <p:cNvPr id="10" name="Oval 9"/>
          <p:cNvSpPr/>
          <p:nvPr/>
        </p:nvSpPr>
        <p:spPr>
          <a:xfrm>
            <a:off x="52388" y="1814513"/>
            <a:ext cx="1736725" cy="11112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baseline="0" dirty="0">
                <a:solidFill>
                  <a:schemeClr val="tx1"/>
                </a:solidFill>
                <a:latin typeface="Arial Narrow" pitchFamily="34" charset="0"/>
              </a:rPr>
              <a:t>N = 420 </a:t>
            </a:r>
          </a:p>
          <a:p>
            <a:pPr algn="ctr">
              <a:defRPr/>
            </a:pPr>
            <a:r>
              <a:rPr lang="en-US" sz="1400" b="1" baseline="0" dirty="0">
                <a:solidFill>
                  <a:schemeClr val="tx1"/>
                </a:solidFill>
                <a:latin typeface="Arial Narrow" pitchFamily="34" charset="0"/>
              </a:rPr>
              <a:t>1:1 randomization</a:t>
            </a:r>
          </a:p>
          <a:p>
            <a:pPr algn="ctr">
              <a:defRPr/>
            </a:pPr>
            <a:endParaRPr lang="en-US" sz="1200" b="1" baseline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4375" y="1509713"/>
            <a:ext cx="2103438" cy="5476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aseline="0" dirty="0">
                <a:solidFill>
                  <a:schemeClr val="tx1"/>
                </a:solidFill>
                <a:latin typeface="Arial Narrow" pitchFamily="34" charset="0"/>
              </a:rPr>
              <a:t>Momelotinib + placebo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65324" y="5284788"/>
            <a:ext cx="2122489" cy="82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aseline="0" dirty="0">
                <a:solidFill>
                  <a:schemeClr val="tx1"/>
                </a:solidFill>
                <a:latin typeface="Arial Narrow" pitchFamily="34" charset="0"/>
              </a:rPr>
              <a:t>Best Available </a:t>
            </a:r>
            <a:r>
              <a:rPr lang="en-US" sz="1400" baseline="0" dirty="0" smtClean="0">
                <a:solidFill>
                  <a:schemeClr val="tx1"/>
                </a:solidFill>
                <a:latin typeface="Arial Narrow" pitchFamily="34" charset="0"/>
              </a:rPr>
              <a:t>Therapy (</a:t>
            </a:r>
            <a:r>
              <a:rPr lang="en-US" sz="1400" baseline="0" dirty="0">
                <a:solidFill>
                  <a:schemeClr val="tx1"/>
                </a:solidFill>
                <a:latin typeface="Arial Narrow" pitchFamily="34" charset="0"/>
              </a:rPr>
              <a:t>ruxolitinib and no treatment allowed)</a:t>
            </a:r>
          </a:p>
          <a:p>
            <a:pPr algn="ctr">
              <a:defRPr/>
            </a:pPr>
            <a:r>
              <a:rPr lang="en-US" sz="1400" baseline="0" dirty="0">
                <a:solidFill>
                  <a:schemeClr val="tx1"/>
                </a:solidFill>
                <a:latin typeface="Arial Narrow" pitchFamily="34" charset="0"/>
              </a:rPr>
              <a:t>N = 50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611313" y="1878013"/>
            <a:ext cx="365125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55750" y="5608638"/>
            <a:ext cx="396875" cy="23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2338" y="3292475"/>
            <a:ext cx="4205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20750" y="3306763"/>
            <a:ext cx="0" cy="12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90988" y="3306763"/>
            <a:ext cx="0" cy="12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11750" y="3306763"/>
            <a:ext cx="0" cy="12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60388" y="3444875"/>
            <a:ext cx="5540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0" dirty="0">
                <a:solidFill>
                  <a:srgbClr val="FFFFFF"/>
                </a:solidFill>
                <a:latin typeface="Arial" pitchFamily="34" charset="0"/>
              </a:rPr>
              <a:t>Day 1</a:t>
            </a: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3686175" y="3444875"/>
            <a:ext cx="7516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0">
                <a:solidFill>
                  <a:srgbClr val="FFFFFF"/>
                </a:solidFill>
                <a:latin typeface="Arial" pitchFamily="34" charset="0"/>
              </a:rPr>
              <a:t>Week 24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4727575" y="3429000"/>
            <a:ext cx="600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0">
                <a:solidFill>
                  <a:srgbClr val="FFFFFF"/>
                </a:solidFill>
                <a:latin typeface="Arial" pitchFamily="34" charset="0"/>
              </a:rPr>
              <a:t>Year 5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72000" y="3200400"/>
            <a:ext cx="106363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8838" y="6370638"/>
            <a:ext cx="4389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0425" y="6384925"/>
            <a:ext cx="0" cy="12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75113" y="6384925"/>
            <a:ext cx="0" cy="122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32325" y="6324600"/>
            <a:ext cx="107950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94225" y="6302375"/>
            <a:ext cx="106363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495800" y="3216275"/>
            <a:ext cx="106363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4891088" y="6446838"/>
            <a:ext cx="560387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0">
                <a:latin typeface="Arial" pitchFamily="34" charset="0"/>
              </a:rPr>
              <a:t>Year 5</a:t>
            </a:r>
          </a:p>
        </p:txBody>
      </p:sp>
      <p:sp>
        <p:nvSpPr>
          <p:cNvPr id="30" name="TextBox 45"/>
          <p:cNvSpPr txBox="1">
            <a:spLocks noChangeArrowheads="1"/>
          </p:cNvSpPr>
          <p:nvPr/>
        </p:nvSpPr>
        <p:spPr bwMode="auto">
          <a:xfrm>
            <a:off x="628650" y="6478588"/>
            <a:ext cx="517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0" dirty="0">
                <a:solidFill>
                  <a:srgbClr val="FFFFFF"/>
                </a:solidFill>
                <a:latin typeface="Arial" pitchFamily="34" charset="0"/>
              </a:rPr>
              <a:t>Day 1</a:t>
            </a:r>
          </a:p>
        </p:txBody>
      </p:sp>
      <p:sp>
        <p:nvSpPr>
          <p:cNvPr id="31" name="TextBox 46"/>
          <p:cNvSpPr txBox="1">
            <a:spLocks noChangeArrowheads="1"/>
          </p:cNvSpPr>
          <p:nvPr/>
        </p:nvSpPr>
        <p:spPr bwMode="auto">
          <a:xfrm>
            <a:off x="3681413" y="6461125"/>
            <a:ext cx="687387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0">
                <a:latin typeface="Arial" pitchFamily="34" charset="0"/>
              </a:rPr>
              <a:t>Week 24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264150" y="6370638"/>
            <a:ext cx="0" cy="122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25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065" y="457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CA" dirty="0" smtClean="0"/>
              <a:t>Combination therapies with </a:t>
            </a:r>
            <a:r>
              <a:rPr lang="en-CA" dirty="0" err="1" smtClean="0"/>
              <a:t>Ruxolitinib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(*various presentations ASH 2014)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31313"/>
            <a:ext cx="8229600" cy="40067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Combine with Agents which may ameliorate anemia toxicity</a:t>
            </a:r>
          </a:p>
          <a:p>
            <a:pPr lvl="1"/>
            <a:r>
              <a:rPr lang="en-CA" sz="2000" dirty="0" smtClean="0"/>
              <a:t>Ruxolitinib + </a:t>
            </a:r>
            <a:r>
              <a:rPr lang="en-CA" sz="2000" dirty="0" err="1" smtClean="0"/>
              <a:t>Danazol</a:t>
            </a:r>
            <a:r>
              <a:rPr lang="en-CA" sz="2000" dirty="0" smtClean="0"/>
              <a:t>*</a:t>
            </a:r>
          </a:p>
          <a:p>
            <a:pPr lvl="1"/>
            <a:r>
              <a:rPr lang="en-CA" sz="2000" dirty="0" smtClean="0"/>
              <a:t>Ruxolitinib + EPO</a:t>
            </a:r>
          </a:p>
          <a:p>
            <a:pPr lvl="1"/>
            <a:r>
              <a:rPr lang="en-CA" sz="2000" dirty="0" smtClean="0"/>
              <a:t>Ruxolitinib + </a:t>
            </a:r>
            <a:r>
              <a:rPr lang="en-CA" sz="2000" dirty="0" err="1" smtClean="0"/>
              <a:t>IMiDs</a:t>
            </a:r>
            <a:r>
              <a:rPr lang="en-CA" sz="2000" dirty="0" smtClean="0"/>
              <a:t>* (</a:t>
            </a:r>
            <a:r>
              <a:rPr lang="en-CA" sz="2000" dirty="0" err="1" smtClean="0"/>
              <a:t>Thalidomide,Revlimid,Pomolidomide</a:t>
            </a:r>
            <a:r>
              <a:rPr lang="en-CA" sz="2000" dirty="0" smtClean="0"/>
              <a:t>)</a:t>
            </a:r>
          </a:p>
          <a:p>
            <a:pPr marL="457200" lvl="1" indent="0">
              <a:buNone/>
            </a:pPr>
            <a:endParaRPr lang="en-CA" sz="2000" dirty="0" smtClean="0"/>
          </a:p>
          <a:p>
            <a:r>
              <a:rPr lang="en-CA" sz="2400" dirty="0" smtClean="0"/>
              <a:t>Drugs with Novel Mechanisms</a:t>
            </a:r>
          </a:p>
          <a:p>
            <a:pPr lvl="1"/>
            <a:r>
              <a:rPr lang="en-CA" sz="2000" dirty="0" err="1" smtClean="0"/>
              <a:t>Panabinostat</a:t>
            </a:r>
            <a:r>
              <a:rPr lang="en-CA" sz="2000" dirty="0" smtClean="0"/>
              <a:t>* (DAC #)</a:t>
            </a:r>
          </a:p>
          <a:p>
            <a:pPr lvl="1"/>
            <a:r>
              <a:rPr lang="en-CA" sz="2000" dirty="0" err="1" smtClean="0"/>
              <a:t>Hypomethylating</a:t>
            </a:r>
            <a:r>
              <a:rPr lang="en-CA" sz="2000" dirty="0" smtClean="0"/>
              <a:t> agents </a:t>
            </a:r>
          </a:p>
          <a:p>
            <a:pPr lvl="1"/>
            <a:r>
              <a:rPr lang="en-CA" sz="2000" dirty="0" smtClean="0"/>
              <a:t>BKM 120* (PI3Kinase pathway)</a:t>
            </a:r>
          </a:p>
          <a:p>
            <a:pPr lvl="1"/>
            <a:r>
              <a:rPr lang="en-CA" sz="2000" dirty="0" err="1" smtClean="0">
                <a:solidFill>
                  <a:srgbClr val="FFFF00"/>
                </a:solidFill>
              </a:rPr>
              <a:t>Sonidegib</a:t>
            </a:r>
            <a:r>
              <a:rPr lang="en-CA" sz="2000" dirty="0" smtClean="0">
                <a:solidFill>
                  <a:srgbClr val="FFFF00"/>
                </a:solidFill>
              </a:rPr>
              <a:t>* (</a:t>
            </a:r>
            <a:r>
              <a:rPr lang="en-CA" sz="2000" dirty="0" err="1" smtClean="0">
                <a:solidFill>
                  <a:srgbClr val="FFFF00"/>
                </a:solidFill>
              </a:rPr>
              <a:t>Smo</a:t>
            </a:r>
            <a:r>
              <a:rPr lang="en-CA" sz="2000" dirty="0" smtClean="0">
                <a:solidFill>
                  <a:srgbClr val="FFFF00"/>
                </a:solidFill>
              </a:rPr>
              <a:t>#, HH signaling pathway)</a:t>
            </a:r>
          </a:p>
          <a:p>
            <a:pPr lvl="1"/>
            <a:r>
              <a:rPr lang="en-CA" sz="2000" dirty="0" smtClean="0">
                <a:solidFill>
                  <a:srgbClr val="FFFF00"/>
                </a:solidFill>
              </a:rPr>
              <a:t>Triple combo (</a:t>
            </a:r>
            <a:r>
              <a:rPr lang="en-CA" sz="2000" dirty="0" err="1" smtClean="0">
                <a:solidFill>
                  <a:srgbClr val="FFFF00"/>
                </a:solidFill>
              </a:rPr>
              <a:t>Rux</a:t>
            </a:r>
            <a:r>
              <a:rPr lang="en-CA" sz="2000" dirty="0" smtClean="0">
                <a:solidFill>
                  <a:srgbClr val="FFFF00"/>
                </a:solidFill>
              </a:rPr>
              <a:t> + PIM447 + CDK4/6 #)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3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" y="441454"/>
            <a:ext cx="8229600" cy="1143000"/>
          </a:xfrm>
        </p:spPr>
        <p:txBody>
          <a:bodyPr/>
          <a:lstStyle/>
          <a:p>
            <a:r>
              <a:rPr lang="en-CA" dirty="0" smtClean="0"/>
              <a:t>Novel drugs other than JAK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err="1" smtClean="0"/>
              <a:t>Imetelstat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>
                <a:solidFill>
                  <a:srgbClr val="FFFF00"/>
                </a:solidFill>
              </a:rPr>
              <a:t>PRM-151</a:t>
            </a:r>
          </a:p>
          <a:p>
            <a:endParaRPr lang="en-CA" dirty="0">
              <a:solidFill>
                <a:srgbClr val="FFFF00"/>
              </a:solidFill>
            </a:endParaRPr>
          </a:p>
          <a:p>
            <a:r>
              <a:rPr lang="en-CA" dirty="0" smtClean="0">
                <a:solidFill>
                  <a:srgbClr val="FFFF00"/>
                </a:solidFill>
              </a:rPr>
              <a:t>SL-401 (</a:t>
            </a:r>
            <a:r>
              <a:rPr lang="en-CA" dirty="0" err="1" smtClean="0">
                <a:solidFill>
                  <a:srgbClr val="FFFF00"/>
                </a:solidFill>
              </a:rPr>
              <a:t>Diptheria</a:t>
            </a:r>
            <a:r>
              <a:rPr lang="en-CA" dirty="0" smtClean="0">
                <a:solidFill>
                  <a:srgbClr val="FFFF00"/>
                </a:solidFill>
              </a:rPr>
              <a:t> toxin IL-3 fusion protein against CD123)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58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7064" y="471147"/>
            <a:ext cx="6856413" cy="11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smtClean="0">
                <a:cs typeface="Arial" charset="0"/>
              </a:rPr>
              <a:t>Clinical Trials at Princess Margaret </a:t>
            </a:r>
          </a:p>
          <a:p>
            <a:pPr>
              <a:lnSpc>
                <a:spcPct val="150000"/>
              </a:lnSpc>
            </a:pPr>
            <a:r>
              <a:rPr lang="en-CA" altLang="en-US" sz="2900" dirty="0" smtClean="0">
                <a:cs typeface="Arial" charset="0"/>
              </a:rPr>
              <a:t>- JAK inhibitor therapy Naïve patients</a:t>
            </a:r>
            <a:endParaRPr lang="en-US" altLang="en-US" sz="2900" dirty="0" smtClean="0">
              <a:cs typeface="Arial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45301" y="1994895"/>
            <a:ext cx="8453398" cy="16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/>
              <a:t>A phase 3, randomized, double-blind, active-controlled study evaluating </a:t>
            </a:r>
            <a:r>
              <a:rPr lang="en-US" altLang="en-US" sz="2000" b="1" dirty="0" err="1"/>
              <a:t>momelotinib</a:t>
            </a:r>
            <a:r>
              <a:rPr lang="en-US" altLang="en-US" sz="2000" b="1" dirty="0"/>
              <a:t> vs. </a:t>
            </a:r>
            <a:r>
              <a:rPr lang="en-US" altLang="en-US" sz="2000" b="1" dirty="0" err="1"/>
              <a:t>ruxolitinib</a:t>
            </a:r>
            <a:r>
              <a:rPr lang="en-US" altLang="en-US" sz="2000" b="1" dirty="0"/>
              <a:t> </a:t>
            </a:r>
            <a:r>
              <a:rPr lang="en-US" altLang="en-US" sz="2000" dirty="0"/>
              <a:t>in subjects with primary myelofibrosis (PMF) or post-polycythemia </a:t>
            </a:r>
            <a:r>
              <a:rPr lang="en-US" altLang="en-US" sz="2000" dirty="0" err="1"/>
              <a:t>vera</a:t>
            </a:r>
            <a:r>
              <a:rPr lang="en-US" altLang="en-US" sz="2000" dirty="0"/>
              <a:t> or post-essential </a:t>
            </a:r>
            <a:r>
              <a:rPr lang="en-US" altLang="en-US" sz="2000" dirty="0" err="1"/>
              <a:t>thrombocythemia</a:t>
            </a:r>
            <a:r>
              <a:rPr lang="en-US" altLang="en-US" sz="2000" dirty="0"/>
              <a:t> myelofibrosis (Post-PV/ET MF) [Gilead Protocol No.: </a:t>
            </a:r>
            <a:r>
              <a:rPr lang="en-US" altLang="en-US" sz="2000" dirty="0" smtClean="0"/>
              <a:t>GS-US-352-0101; NCT01969838]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	</a:t>
            </a:r>
            <a:endParaRPr lang="en-US" altLang="en-US" sz="2000" dirty="0" smtClean="0"/>
          </a:p>
          <a:p>
            <a:pPr marL="0" indent="0">
              <a:lnSpc>
                <a:spcPct val="90000"/>
              </a:lnSpc>
              <a:buNone/>
            </a:pPr>
            <a:endParaRPr lang="en-CA" altLang="en-US" sz="18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en-US" altLang="en-US" sz="1800" dirty="0" smtClean="0"/>
          </a:p>
          <a:p>
            <a:pPr lvl="2">
              <a:lnSpc>
                <a:spcPct val="90000"/>
              </a:lnSpc>
            </a:pPr>
            <a:endParaRPr lang="en-US" altLang="en-US" sz="1800" dirty="0" smtClean="0"/>
          </a:p>
          <a:p>
            <a:pPr lvl="1">
              <a:lnSpc>
                <a:spcPct val="90000"/>
              </a:lnSpc>
            </a:pPr>
            <a:endParaRPr lang="en-US" altLang="en-US" sz="1800" dirty="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4244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24" y="334926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Clinical Trials </a:t>
            </a:r>
            <a:br>
              <a:rPr lang="en-CA" dirty="0" smtClean="0"/>
            </a:br>
            <a:r>
              <a:rPr lang="en-CA" sz="2900" dirty="0" smtClean="0"/>
              <a:t>– Sub-optimal response to </a:t>
            </a:r>
            <a:r>
              <a:rPr lang="en-CA" sz="2900" dirty="0" err="1"/>
              <a:t>R</a:t>
            </a:r>
            <a:r>
              <a:rPr lang="en-CA" sz="2900" dirty="0" err="1" smtClean="0"/>
              <a:t>uxolitinib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974"/>
            <a:ext cx="8229600" cy="49312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phase </a:t>
            </a:r>
            <a:r>
              <a:rPr lang="en-US" altLang="en-US" sz="2000" dirty="0" err="1"/>
              <a:t>Ib</a:t>
            </a:r>
            <a:r>
              <a:rPr lang="en-US" altLang="en-US" sz="2000" dirty="0"/>
              <a:t>, multi-center, open-label, dose-escalation study of </a:t>
            </a:r>
            <a:r>
              <a:rPr lang="en-US" altLang="en-US" sz="2000" b="1" dirty="0"/>
              <a:t>PIM447 in combination with ruxolitinib (INC424) and LEE011</a:t>
            </a:r>
            <a:r>
              <a:rPr lang="en-US" altLang="en-US" sz="2000" dirty="0"/>
              <a:t> administered orally in patients with myelofibrosis [Protocol No.: CPIM447X2104C; NCT02370706]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	</a:t>
            </a:r>
            <a:endParaRPr lang="en-US" altLang="en-US" sz="2000" dirty="0" smtClean="0">
              <a:solidFill>
                <a:srgbClr val="6FC2E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randomized controlled phase 3 study of oral </a:t>
            </a:r>
            <a:r>
              <a:rPr lang="en-US" altLang="en-US" sz="2000" b="1" dirty="0" err="1"/>
              <a:t>pacritinib</a:t>
            </a:r>
            <a:r>
              <a:rPr lang="en-US" altLang="en-US" sz="2000" b="1" dirty="0"/>
              <a:t> versus best available therapy</a:t>
            </a:r>
            <a:r>
              <a:rPr lang="en-US" altLang="en-US" sz="2000" dirty="0"/>
              <a:t> in patients with thrombocytopenia and primary myelofibrosis, post polycythemia </a:t>
            </a:r>
            <a:r>
              <a:rPr lang="en-US" altLang="en-US" sz="2000" dirty="0" err="1"/>
              <a:t>vera</a:t>
            </a:r>
            <a:r>
              <a:rPr lang="en-US" altLang="en-US" sz="2000" dirty="0"/>
              <a:t> myelofibrosis or post-essential </a:t>
            </a:r>
            <a:r>
              <a:rPr lang="en-US" altLang="en-US" sz="2000" dirty="0" err="1"/>
              <a:t>thrombocythemia</a:t>
            </a:r>
            <a:r>
              <a:rPr lang="en-US" altLang="en-US" sz="2000" dirty="0"/>
              <a:t> myelofibrosis-PAC326  [Protocol No.: PERSIST-2 ; NCT02055781</a:t>
            </a:r>
            <a:r>
              <a:rPr lang="en-US" altLang="en-US" sz="2000" dirty="0" smtClean="0"/>
              <a:t>]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 smtClean="0">
              <a:solidFill>
                <a:srgbClr val="6FC2E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 phase 3, randomized study to evaluate the efficacy of </a:t>
            </a:r>
            <a:r>
              <a:rPr lang="en-US" altLang="en-US" sz="2000" b="1" dirty="0" err="1" smtClean="0"/>
              <a:t>momelotinib</a:t>
            </a:r>
            <a:r>
              <a:rPr lang="en-US" altLang="en-US" sz="2000" b="1" dirty="0" smtClean="0"/>
              <a:t> versus best available therapy in anemic or thrombocytopenic subjects </a:t>
            </a:r>
            <a:r>
              <a:rPr lang="en-US" altLang="en-US" sz="2000" dirty="0" smtClean="0"/>
              <a:t>with primary myelofibrosis, post-</a:t>
            </a:r>
            <a:r>
              <a:rPr lang="en-US" altLang="en-US" sz="2000" dirty="0" err="1" smtClean="0"/>
              <a:t>polycythema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vera</a:t>
            </a:r>
            <a:r>
              <a:rPr lang="en-US" altLang="en-US" sz="2000" dirty="0" smtClean="0"/>
              <a:t> myelofibrosis, or post-essential </a:t>
            </a:r>
            <a:r>
              <a:rPr lang="en-US" altLang="en-US" sz="2000" dirty="0" err="1" smtClean="0"/>
              <a:t>thrombocythemia</a:t>
            </a:r>
            <a:r>
              <a:rPr lang="en-US" altLang="en-US" sz="2000" dirty="0" smtClean="0"/>
              <a:t> myelofibrosis who were treated with ruxolitinib [Protocol No.: GS-US-352-1214: NCT02101268]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6FC2E2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>
              <a:solidFill>
                <a:srgbClr val="6FC2E2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9417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/>
          </p:cNvSpPr>
          <p:nvPr/>
        </p:nvSpPr>
        <p:spPr bwMode="auto">
          <a:xfrm>
            <a:off x="305594" y="1829319"/>
            <a:ext cx="8629022" cy="137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dirty="0" smtClean="0"/>
              <a:t>Exploring the potential of dual kinase JAK 1/2 inhibitor </a:t>
            </a:r>
            <a:r>
              <a:rPr lang="en-US" altLang="en-US" sz="2000" b="1" dirty="0" err="1" smtClean="0"/>
              <a:t>ruxolitinib</a:t>
            </a:r>
            <a:r>
              <a:rPr lang="en-US" altLang="en-US" sz="2000" b="1" dirty="0" smtClean="0"/>
              <a:t> (INC424) with reduced intensity allogeneic hematopoietic cell transplantation</a:t>
            </a:r>
            <a:r>
              <a:rPr lang="en-US" altLang="en-US" sz="2000" dirty="0" smtClean="0"/>
              <a:t> in patients with myelofibrosis (Protocol No. MPD-RC 114; NCT01790295)</a:t>
            </a:r>
            <a:endParaRPr lang="en-US" altLang="en-US" sz="2000" dirty="0" smtClean="0">
              <a:solidFill>
                <a:srgbClr val="6FC2E2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1800" dirty="0" smtClean="0">
              <a:ea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87064" y="481197"/>
            <a:ext cx="685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smtClean="0">
                <a:cs typeface="Arial" charset="0"/>
              </a:rPr>
              <a:t>Clinical Trials at Princess Margaret</a:t>
            </a:r>
          </a:p>
          <a:p>
            <a:pPr>
              <a:lnSpc>
                <a:spcPct val="150000"/>
              </a:lnSpc>
            </a:pPr>
            <a:r>
              <a:rPr lang="en-US" altLang="en-US" sz="2900" dirty="0" smtClean="0">
                <a:cs typeface="Arial" charset="0"/>
              </a:rPr>
              <a:t>- Transplant</a:t>
            </a:r>
          </a:p>
        </p:txBody>
      </p:sp>
    </p:spTree>
    <p:extLst>
      <p:ext uri="{BB962C8B-B14F-4D97-AF65-F5344CB8AC3E}">
        <p14:creationId xmlns:p14="http://schemas.microsoft.com/office/powerpoint/2010/main" val="439813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Shared Care Model for MPN </a:t>
            </a:r>
            <a:br>
              <a:rPr lang="en-CA" dirty="0" smtClean="0"/>
            </a:br>
            <a:r>
              <a:rPr lang="en-CA" dirty="0" smtClean="0"/>
              <a:t>at the Princess Margaret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6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7" y="274638"/>
            <a:ext cx="8229600" cy="1143000"/>
          </a:xfrm>
        </p:spPr>
        <p:txBody>
          <a:bodyPr/>
          <a:lstStyle/>
          <a:p>
            <a:r>
              <a:rPr lang="en-CA" dirty="0" smtClean="0"/>
              <a:t>How do we envision improving care of MPN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877"/>
            <a:ext cx="8229600" cy="4525963"/>
          </a:xfrm>
        </p:spPr>
        <p:txBody>
          <a:bodyPr/>
          <a:lstStyle/>
          <a:p>
            <a:r>
              <a:rPr lang="en-CA" sz="2400" dirty="0" smtClean="0"/>
              <a:t>Major issues with MPN care in Canada</a:t>
            </a:r>
          </a:p>
          <a:p>
            <a:pPr lvl="1"/>
            <a:r>
              <a:rPr lang="en-CA" sz="2000" dirty="0" smtClean="0"/>
              <a:t>Fragmented care</a:t>
            </a:r>
          </a:p>
          <a:p>
            <a:pPr lvl="1"/>
            <a:r>
              <a:rPr lang="en-CA" sz="2000" dirty="0" smtClean="0"/>
              <a:t>Limited expertise outside major centers</a:t>
            </a:r>
          </a:p>
          <a:p>
            <a:pPr marL="457200" lvl="1" indent="0">
              <a:buNone/>
            </a:pPr>
            <a:endParaRPr lang="en-CA" sz="2000" dirty="0" smtClean="0"/>
          </a:p>
          <a:p>
            <a:r>
              <a:rPr lang="en-CA" sz="2400" dirty="0" smtClean="0"/>
              <a:t>Model of care for MPN patients at Princess Margaret</a:t>
            </a:r>
          </a:p>
          <a:p>
            <a:pPr lvl="1"/>
            <a:r>
              <a:rPr lang="en-CA" sz="2000" dirty="0" smtClean="0"/>
              <a:t>Consolidate the care without putting extra burden on UHN system</a:t>
            </a:r>
          </a:p>
          <a:p>
            <a:pPr lvl="1"/>
            <a:r>
              <a:rPr lang="en-CA" sz="2000" dirty="0" smtClean="0"/>
              <a:t>Improved care, value and efficiency </a:t>
            </a:r>
          </a:p>
          <a:p>
            <a:pPr lvl="1"/>
            <a:r>
              <a:rPr lang="en-CA" sz="2000" dirty="0" smtClean="0"/>
              <a:t>Address the educational needs</a:t>
            </a:r>
          </a:p>
          <a:p>
            <a:pPr lvl="2"/>
            <a:r>
              <a:rPr lang="en-CA" sz="1800" dirty="0" smtClean="0"/>
              <a:t>Build expertise of other HCPs within UHN, referral base and nationwide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06373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29" y="493002"/>
            <a:ext cx="8229600" cy="1143000"/>
          </a:xfrm>
        </p:spPr>
        <p:txBody>
          <a:bodyPr/>
          <a:lstStyle/>
          <a:p>
            <a:r>
              <a:rPr lang="en-CA" dirty="0" smtClean="0"/>
              <a:t>How do we envision improving care of MPN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4" y="2685206"/>
            <a:ext cx="8687749" cy="2788082"/>
          </a:xfrm>
        </p:spPr>
        <p:txBody>
          <a:bodyPr numCol="2">
            <a:noAutofit/>
          </a:bodyPr>
          <a:lstStyle/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/>
              <a:t>Work on “Hub and Spoke” model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Access to expert advice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Management plan at diagnosis with regular periodic reviews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Access to complex therapeutic decision making e.g. transplant 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Access to novel drugs through clinical trials for patients failing standard therapies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CA" sz="2000" dirty="0" smtClean="0"/>
              <a:t>Regular care to be provided near to home by local </a:t>
            </a:r>
            <a:r>
              <a:rPr lang="en-CA" sz="2000" dirty="0" err="1" smtClean="0"/>
              <a:t>hematologist</a:t>
            </a:r>
            <a:r>
              <a:rPr lang="en-CA" sz="2000" dirty="0" smtClean="0"/>
              <a:t> /oncologist/internist/FP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Transfusion support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Standard or approved therapies</a:t>
            </a:r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n-CA" sz="1600" dirty="0" smtClean="0"/>
              <a:t>Management of other associated medical conditions 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414" y="2012150"/>
            <a:ext cx="8995172" cy="43229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Palatino"/>
                <a:ea typeface="+mn-ea"/>
                <a:cs typeface="Palatino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 algn="ctr">
              <a:buNone/>
            </a:pPr>
            <a:r>
              <a:rPr lang="en-CA" sz="2800" dirty="0">
                <a:solidFill>
                  <a:schemeClr val="bg1"/>
                </a:solidFill>
                <a:latin typeface="+mn-lt"/>
              </a:rPr>
              <a:t>How do we plan to deliver this</a:t>
            </a:r>
            <a:r>
              <a:rPr lang="en-CA" sz="2800" dirty="0" smtClean="0">
                <a:solidFill>
                  <a:schemeClr val="bg1"/>
                </a:solidFill>
                <a:latin typeface="+mn-lt"/>
              </a:rPr>
              <a:t>?</a:t>
            </a:r>
            <a:endParaRPr lang="en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25" y="286995"/>
            <a:ext cx="8229600" cy="1143000"/>
          </a:xfrm>
        </p:spPr>
        <p:txBody>
          <a:bodyPr/>
          <a:lstStyle/>
          <a:p>
            <a:r>
              <a:rPr lang="en-CA" dirty="0" smtClean="0"/>
              <a:t>“Shared care model” for MPN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61" y="2195201"/>
            <a:ext cx="7662864" cy="326716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Resources for success of shared care model</a:t>
            </a:r>
          </a:p>
          <a:p>
            <a:pPr lvl="1"/>
            <a:r>
              <a:rPr lang="en-CA" dirty="0" smtClean="0"/>
              <a:t>Two way flow of information between MPN physician at PMH and community care provider</a:t>
            </a:r>
          </a:p>
          <a:p>
            <a:pPr lvl="2"/>
            <a:r>
              <a:rPr lang="en-CA" dirty="0" smtClean="0"/>
              <a:t>New technologies shared between PM and referring physicians </a:t>
            </a:r>
            <a:endParaRPr lang="en-US" dirty="0" smtClean="0"/>
          </a:p>
          <a:p>
            <a:pPr lvl="2"/>
            <a:r>
              <a:rPr lang="en-CA" dirty="0" smtClean="0"/>
              <a:t>MPN coordinator/MPN physicians at PMH</a:t>
            </a:r>
          </a:p>
          <a:p>
            <a:pPr lvl="3"/>
            <a:r>
              <a:rPr lang="en-CA" dirty="0" smtClean="0"/>
              <a:t>Teaching program</a:t>
            </a:r>
          </a:p>
          <a:p>
            <a:pPr lvl="4"/>
            <a:r>
              <a:rPr lang="en-CA" dirty="0" smtClean="0"/>
              <a:t>Patients and families</a:t>
            </a:r>
          </a:p>
          <a:p>
            <a:pPr lvl="4"/>
            <a:r>
              <a:rPr lang="en-CA" dirty="0" smtClean="0"/>
              <a:t>Teaching of Health Care Professionals</a:t>
            </a:r>
          </a:p>
          <a:p>
            <a:pPr lvl="6">
              <a:buFont typeface="Arial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Palatino"/>
                <a:cs typeface="Palatino"/>
              </a:rPr>
              <a:t>Build comfort level in dealing with the rare diseases</a:t>
            </a:r>
          </a:p>
          <a:p>
            <a:pPr lvl="6">
              <a:buFont typeface="Arial"/>
              <a:buChar char="•"/>
            </a:pPr>
            <a:r>
              <a:rPr lang="en-CA" sz="1600" dirty="0" smtClean="0">
                <a:solidFill>
                  <a:schemeClr val="bg1"/>
                </a:solidFill>
                <a:latin typeface="Palatino"/>
                <a:cs typeface="Palatino"/>
              </a:rPr>
              <a:t>Social media strategy</a:t>
            </a:r>
          </a:p>
        </p:txBody>
      </p:sp>
    </p:spTree>
    <p:extLst>
      <p:ext uri="{BB962C8B-B14F-4D97-AF65-F5344CB8AC3E}">
        <p14:creationId xmlns:p14="http://schemas.microsoft.com/office/powerpoint/2010/main" val="12432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49" y="419100"/>
            <a:ext cx="9077325" cy="828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M</a:t>
            </a:r>
            <a:r>
              <a:rPr sz="3200" b="1" dirty="0" smtClean="0">
                <a:solidFill>
                  <a:srgbClr val="6FC2E2"/>
                </a:solidFill>
                <a:latin typeface="Calibri"/>
                <a:cs typeface="Calibri"/>
              </a:rPr>
              <a:t>P</a:t>
            </a:r>
            <a:r>
              <a:rPr sz="3200" b="1" spc="-25" dirty="0" smtClean="0">
                <a:solidFill>
                  <a:srgbClr val="6FC2E2"/>
                </a:solidFill>
                <a:latin typeface="Calibri"/>
                <a:cs typeface="Calibri"/>
              </a:rPr>
              <a:t>N</a:t>
            </a:r>
            <a:r>
              <a:rPr lang="en-US" sz="3200" b="1" spc="-25" dirty="0" smtClean="0">
                <a:solidFill>
                  <a:srgbClr val="6FC2E2"/>
                </a:solidFill>
                <a:latin typeface="Calibri"/>
                <a:cs typeface="Calibri"/>
              </a:rPr>
              <a:t>s</a:t>
            </a:r>
            <a:r>
              <a:rPr sz="3200" b="1" spc="-10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srgbClr val="6FC2E2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-10" dirty="0" smtClean="0">
                <a:solidFill>
                  <a:srgbClr val="6FC2E2"/>
                </a:solidFill>
                <a:latin typeface="Calibri"/>
                <a:cs typeface="Calibri"/>
              </a:rPr>
              <a:t>m</a:t>
            </a:r>
            <a:r>
              <a:rPr sz="3200" b="1" spc="-20" dirty="0" smtClean="0">
                <a:solidFill>
                  <a:srgbClr val="6FC2E2"/>
                </a:solidFill>
                <a:latin typeface="Calibri"/>
                <a:cs typeface="Calibri"/>
              </a:rPr>
              <a:t>u</a:t>
            </a:r>
            <a:r>
              <a:rPr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c</a:t>
            </a:r>
            <a:r>
              <a:rPr sz="3200" b="1" spc="-20" dirty="0" smtClean="0">
                <a:solidFill>
                  <a:srgbClr val="6FC2E2"/>
                </a:solidFill>
                <a:latin typeface="Calibri"/>
                <a:cs typeface="Calibri"/>
              </a:rPr>
              <a:t>h</a:t>
            </a:r>
            <a:r>
              <a:rPr sz="3200" b="1" spc="15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15" dirty="0" smtClean="0">
                <a:solidFill>
                  <a:srgbClr val="6FC2E2"/>
                </a:solidFill>
                <a:latin typeface="Calibri"/>
                <a:cs typeface="Calibri"/>
              </a:rPr>
              <a:t>m</a:t>
            </a:r>
            <a:r>
              <a:rPr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o</a:t>
            </a:r>
            <a:r>
              <a:rPr sz="3200" b="1" spc="-35" dirty="0" smtClean="0">
                <a:solidFill>
                  <a:srgbClr val="6FC2E2"/>
                </a:solidFill>
                <a:latin typeface="Calibri"/>
                <a:cs typeface="Calibri"/>
              </a:rPr>
              <a:t>r</a:t>
            </a:r>
            <a:r>
              <a:rPr sz="3200" b="1" dirty="0" smtClean="0">
                <a:solidFill>
                  <a:srgbClr val="6FC2E2"/>
                </a:solidFill>
                <a:latin typeface="Calibri"/>
                <a:cs typeface="Calibri"/>
              </a:rPr>
              <a:t>e </a:t>
            </a:r>
            <a:r>
              <a:rPr lang="en-US" sz="3200" b="1" dirty="0" smtClean="0">
                <a:solidFill>
                  <a:srgbClr val="6FC2E2"/>
                </a:solidFill>
                <a:latin typeface="Calibri"/>
                <a:cs typeface="Calibri"/>
              </a:rPr>
              <a:t>c</a:t>
            </a:r>
            <a:r>
              <a:rPr sz="3200" b="1" spc="-25" dirty="0" smtClean="0">
                <a:solidFill>
                  <a:srgbClr val="6FC2E2"/>
                </a:solidFill>
                <a:latin typeface="Calibri"/>
                <a:cs typeface="Calibri"/>
              </a:rPr>
              <a:t>o</a:t>
            </a:r>
            <a:r>
              <a:rPr sz="3200" b="1" spc="-20" dirty="0" smtClean="0">
                <a:solidFill>
                  <a:srgbClr val="6FC2E2"/>
                </a:solidFill>
                <a:latin typeface="Calibri"/>
                <a:cs typeface="Calibri"/>
              </a:rPr>
              <a:t>mpl</a:t>
            </a:r>
            <a:r>
              <a:rPr sz="3200" b="1" spc="-65" dirty="0" smtClean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sz="3200" b="1" dirty="0" smtClean="0">
                <a:solidFill>
                  <a:srgbClr val="6FC2E2"/>
                </a:solidFill>
                <a:latin typeface="Calibri"/>
                <a:cs typeface="Calibri"/>
              </a:rPr>
              <a:t>x</a:t>
            </a:r>
            <a:r>
              <a:rPr lang="en-US" sz="3200" b="1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sz="3200" b="1" spc="-20" dirty="0" smtClean="0">
                <a:solidFill>
                  <a:srgbClr val="6FC2E2"/>
                </a:solidFill>
                <a:latin typeface="Calibri"/>
                <a:cs typeface="Calibri"/>
              </a:rPr>
              <a:t>than</a:t>
            </a:r>
            <a:r>
              <a:rPr sz="3200" b="1" spc="10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10" dirty="0" smtClean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sz="3200" b="1" spc="-60" dirty="0" smtClean="0">
                <a:solidFill>
                  <a:srgbClr val="6FC2E2"/>
                </a:solidFill>
                <a:latin typeface="Calibri"/>
                <a:cs typeface="Calibri"/>
              </a:rPr>
              <a:t>n</a:t>
            </a:r>
            <a:r>
              <a:rPr sz="3200" b="1" spc="-15" dirty="0" smtClean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i</a:t>
            </a:r>
            <a:r>
              <a:rPr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c</a:t>
            </a:r>
            <a:r>
              <a:rPr sz="3200" b="1" spc="-15" dirty="0" smtClean="0">
                <a:solidFill>
                  <a:srgbClr val="6FC2E2"/>
                </a:solidFill>
                <a:latin typeface="Calibri"/>
                <a:cs typeface="Calibri"/>
              </a:rPr>
              <a:t>ip</a:t>
            </a:r>
            <a:r>
              <a:rPr sz="3200" b="1" spc="-60" dirty="0" smtClean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sz="3200" b="1" spc="-65" dirty="0" smtClean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sz="3200" b="1" dirty="0" smtClean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d</a:t>
            </a:r>
            <a:endParaRPr sz="3200" baseline="25462" dirty="0">
              <a:solidFill>
                <a:srgbClr val="6FC2E2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779527" y="1269492"/>
            <a:ext cx="7438447" cy="535038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8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8413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2458457"/>
            <a:ext cx="1609725" cy="2266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637" y="383787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Facilitator for Shared Care Model</a:t>
            </a:r>
            <a:br>
              <a:rPr lang="en-US" dirty="0" smtClean="0"/>
            </a:br>
            <a:r>
              <a:rPr lang="en-US" sz="2400" dirty="0" smtClean="0"/>
              <a:t>Clinical Nurse Specialist/MPN Program Coordinator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39775" y="2457216"/>
            <a:ext cx="6080124" cy="3267169"/>
          </a:xfrm>
        </p:spPr>
        <p:txBody>
          <a:bodyPr>
            <a:noAutofit/>
          </a:bodyPr>
          <a:lstStyle/>
          <a:p>
            <a:r>
              <a:rPr lang="en-US" sz="1800" dirty="0"/>
              <a:t>Former staff nurse, clinical educator and team leader at Sunnybrook, 15 years.</a:t>
            </a:r>
          </a:p>
          <a:p>
            <a:r>
              <a:rPr lang="en-US" sz="1800" dirty="0"/>
              <a:t>2014: Joined Princess Margaret as Allogeneic Stem Cell Transplant Coordinator.</a:t>
            </a:r>
          </a:p>
          <a:p>
            <a:r>
              <a:rPr lang="en-US" sz="1800" dirty="0"/>
              <a:t>2015: Transitioned to Outreach Coordinator, Leukemia program</a:t>
            </a:r>
          </a:p>
          <a:p>
            <a:r>
              <a:rPr lang="en-US" sz="1800" dirty="0"/>
              <a:t>Clinical Nurse Specialist responsibilities will include:</a:t>
            </a:r>
          </a:p>
          <a:p>
            <a:pPr lvl="1"/>
            <a:r>
              <a:rPr lang="en-US" sz="1800" dirty="0"/>
              <a:t>Assisting with diagnosing </a:t>
            </a:r>
            <a:r>
              <a:rPr lang="en-US" sz="1800" dirty="0" smtClean="0"/>
              <a:t>patients</a:t>
            </a:r>
            <a:endParaRPr lang="en-US" sz="1800" dirty="0"/>
          </a:p>
          <a:p>
            <a:pPr lvl="1"/>
            <a:r>
              <a:rPr lang="en-US" sz="1800" dirty="0"/>
              <a:t>Providing and educating patients on their individualized care </a:t>
            </a:r>
            <a:r>
              <a:rPr lang="en-US" sz="1800" dirty="0" smtClean="0"/>
              <a:t>plans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38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Opportunities for PMH and KGH to 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Shared care referrals</a:t>
            </a:r>
          </a:p>
          <a:p>
            <a:pPr lvl="1"/>
            <a:r>
              <a:rPr lang="en-CA" dirty="0" smtClean="0"/>
              <a:t>Newly diagnosed patients</a:t>
            </a:r>
          </a:p>
          <a:p>
            <a:pPr lvl="2"/>
            <a:r>
              <a:rPr lang="en-CA" dirty="0"/>
              <a:t>MF</a:t>
            </a:r>
          </a:p>
          <a:p>
            <a:pPr lvl="2"/>
            <a:r>
              <a:rPr lang="en-CA" dirty="0"/>
              <a:t>PV/ET who have failed HU</a:t>
            </a:r>
          </a:p>
          <a:p>
            <a:pPr lvl="2"/>
            <a:r>
              <a:rPr lang="en-CA" dirty="0"/>
              <a:t>Other rare MPNs</a:t>
            </a:r>
          </a:p>
          <a:p>
            <a:pPr lvl="2"/>
            <a:r>
              <a:rPr lang="en-CA" dirty="0" smtClean="0"/>
              <a:t>Patients suitable for Clinical trials and able to commute</a:t>
            </a:r>
          </a:p>
          <a:p>
            <a:pPr lvl="2"/>
            <a:r>
              <a:rPr lang="en-CA" dirty="0" smtClean="0"/>
              <a:t>Difficult scenarios in clinical management</a:t>
            </a:r>
          </a:p>
          <a:p>
            <a:pPr lvl="1"/>
            <a:r>
              <a:rPr lang="en-CA" dirty="0" smtClean="0"/>
              <a:t>Value added services</a:t>
            </a:r>
          </a:p>
          <a:p>
            <a:pPr lvl="2"/>
            <a:r>
              <a:rPr lang="en-CA" dirty="0" smtClean="0"/>
              <a:t>Genomic profiling</a:t>
            </a:r>
          </a:p>
          <a:p>
            <a:pPr lvl="2"/>
            <a:r>
              <a:rPr lang="en-CA" dirty="0" smtClean="0"/>
              <a:t>Develop a management plan in collaboration with Kingston team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87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Potential Opportunities for PMH and KGH to Work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Training for HCPs</a:t>
            </a:r>
          </a:p>
          <a:p>
            <a:pPr lvl="1"/>
            <a:r>
              <a:rPr lang="en-CA" dirty="0" smtClean="0"/>
              <a:t>Fellowship opportunities</a:t>
            </a:r>
          </a:p>
          <a:p>
            <a:pPr lvl="2"/>
            <a:r>
              <a:rPr lang="en-CA" dirty="0" smtClean="0"/>
              <a:t>Dedicated MPN fellowship launched from 1 Jan 2016</a:t>
            </a:r>
          </a:p>
          <a:p>
            <a:pPr lvl="1"/>
            <a:r>
              <a:rPr lang="en-CA" dirty="0" smtClean="0"/>
              <a:t>Training of hematology residents</a:t>
            </a:r>
          </a:p>
          <a:p>
            <a:pPr lvl="2"/>
            <a:r>
              <a:rPr lang="en-CA" dirty="0"/>
              <a:t>4 week block dedicated to MPN and other chronic myeloid </a:t>
            </a:r>
            <a:r>
              <a:rPr lang="en-CA" dirty="0" smtClean="0"/>
              <a:t>malignancies</a:t>
            </a:r>
          </a:p>
          <a:p>
            <a:pPr lvl="3"/>
            <a:r>
              <a:rPr lang="en-CA" dirty="0" smtClean="0"/>
              <a:t>Variety of cases in a busy clinic environment</a:t>
            </a:r>
            <a:endParaRPr lang="en-CA" dirty="0"/>
          </a:p>
          <a:p>
            <a:pPr lvl="3"/>
            <a:r>
              <a:rPr lang="en-CA" dirty="0" smtClean="0"/>
              <a:t>Facilitates training in a rare disease area</a:t>
            </a:r>
          </a:p>
          <a:p>
            <a:pPr lvl="1"/>
            <a:r>
              <a:rPr lang="en-CA" dirty="0" smtClean="0"/>
              <a:t>Training of Support Staff</a:t>
            </a:r>
          </a:p>
          <a:p>
            <a:pPr lvl="2"/>
            <a:r>
              <a:rPr lang="en-CA" dirty="0" smtClean="0"/>
              <a:t>For Nursing staff – a dedicated MPN clinic day to be launched from  March 2016 </a:t>
            </a:r>
          </a:p>
        </p:txBody>
      </p:sp>
    </p:spTree>
    <p:extLst>
      <p:ext uri="{BB962C8B-B14F-4D97-AF65-F5344CB8AC3E}">
        <p14:creationId xmlns:p14="http://schemas.microsoft.com/office/powerpoint/2010/main" val="3845675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29797"/>
            <a:ext cx="8229600" cy="42666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CA" sz="2400" dirty="0" smtClean="0"/>
              <a:t>The field of MPN is rapidly advancing with better understandings of genetics and underlying </a:t>
            </a:r>
            <a:r>
              <a:rPr lang="en-CA" sz="2400" dirty="0" err="1" smtClean="0"/>
              <a:t>patho</a:t>
            </a:r>
            <a:r>
              <a:rPr lang="en-CA" sz="2400" dirty="0" smtClean="0"/>
              <a:t>-biological mechanisms. 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sz="2400" dirty="0" smtClean="0"/>
          </a:p>
          <a:p>
            <a:pPr>
              <a:spcBef>
                <a:spcPts val="600"/>
              </a:spcBef>
            </a:pPr>
            <a:r>
              <a:rPr lang="en-CA" sz="2400" dirty="0" smtClean="0"/>
              <a:t>Ruxolitinib is the first approved therapy for MF, and future of research shifts to novel agents with better toxicity profile or novel agents added to JAK inhibitor therapy.     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sz="2400" dirty="0" smtClean="0"/>
          </a:p>
          <a:p>
            <a:pPr>
              <a:spcBef>
                <a:spcPts val="600"/>
              </a:spcBef>
            </a:pPr>
            <a:r>
              <a:rPr lang="en-CA" sz="2400" dirty="0" smtClean="0"/>
              <a:t>New models for care delivery with further enhance the improvement in care and outcomes of MPN patients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639" y="497064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CA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18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c6monz\Desktop\cibmtr_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33" y="2492963"/>
            <a:ext cx="1362192" cy="3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27" y="3716213"/>
            <a:ext cx="1174473" cy="105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4"/>
          <p:cNvSpPr txBox="1">
            <a:spLocks/>
          </p:cNvSpPr>
          <p:nvPr/>
        </p:nvSpPr>
        <p:spPr bwMode="auto">
          <a:xfrm>
            <a:off x="228600" y="906463"/>
            <a:ext cx="474345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endParaRPr lang="en-US" altLang="en-US" sz="1400" dirty="0" smtClean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57175" y="426"/>
            <a:ext cx="8229600" cy="1433014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endParaRPr lang="en-CA" altLang="en-US" dirty="0" smtClean="0"/>
          </a:p>
          <a:p>
            <a:r>
              <a:rPr lang="en-CA" altLang="en-US" dirty="0" smtClean="0"/>
              <a:t>Acknowledgements</a:t>
            </a:r>
            <a:endParaRPr lang="en-US" alt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5614" y="2427111"/>
            <a:ext cx="8231186" cy="4261556"/>
          </a:xfrm>
          <a:prstGeom prst="rect">
            <a:avLst/>
          </a:prstGeom>
        </p:spPr>
        <p:txBody>
          <a:bodyPr numCol="3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Leukemia / BMT Programs at PMH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Andre Schuh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Mark Minden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Karen Yee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Aaron Schimmer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Jeff Lipton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Hans Messner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Dennis Kim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Auro Viswabandya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altLang="en-US" sz="120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Laboratory Medicine Program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Hubert Tsui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Anna Porwit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Suzanne Kamel-Reid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Emina Torlakovic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altLang="en-US" sz="120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Major International collaborators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Ruben Mesa, Scottsdale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Srdan Verstovsek, Houston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Jason Gotlib, Stanford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Ross Levine, NYC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Claire Harrison, London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altLang="en-US" sz="120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OICR – Scientific Collaborations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John Dick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Liran Shlush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Mark Minden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altLang="en-US" sz="120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MPD-RC 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Ron Hoffman, NYC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John Mascarehans, NYC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And many Others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CIBMTR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Dan Weisdorf, MN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Martin Tallman, NY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And many others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en-CA" altLang="en-US" sz="120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en-CA" altLang="en-US" sz="1200" smtClean="0"/>
              <a:t>Canadian MPN Group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Lynda Foltz, Vancouver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Shireen Sirhan, Montreal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Lambert Busque, Montreal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Robert Turner, Edmonton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Jeff Prchal, Montreal</a:t>
            </a:r>
          </a:p>
          <a:p>
            <a:pPr>
              <a:spcBef>
                <a:spcPts val="600"/>
              </a:spcBef>
            </a:pPr>
            <a:r>
              <a:rPr lang="en-CA" altLang="en-US" sz="1200" smtClean="0"/>
              <a:t>Brian Leber, Hamilton</a:t>
            </a:r>
            <a:endParaRPr lang="en-CA" altLang="en-US" sz="1200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014" y="5906484"/>
            <a:ext cx="615136" cy="6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50" descr="oicrimno2012abstractscallposter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37" y="4662746"/>
            <a:ext cx="797748" cy="5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84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3"/>
          <p:cNvSpPr>
            <a:spLocks noGrp="1"/>
          </p:cNvSpPr>
          <p:nvPr>
            <p:ph type="title"/>
          </p:nvPr>
        </p:nvSpPr>
        <p:spPr>
          <a:xfrm>
            <a:off x="457200" y="896938"/>
            <a:ext cx="8229600" cy="11430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ea typeface="ＭＳ Ｐゴシック" charset="0"/>
                <a:cs typeface="Cambria"/>
              </a:rPr>
              <a:t>THANK YOU</a:t>
            </a:r>
            <a:r>
              <a:rPr lang="en-US" sz="4800" dirty="0" smtClean="0">
                <a:ea typeface="ＭＳ Ｐゴシック" charset="0"/>
                <a:cs typeface="Cambria"/>
              </a:rPr>
              <a:t>!</a:t>
            </a:r>
            <a:r>
              <a:rPr lang="en-US" sz="4800" dirty="0">
                <a:ea typeface="ＭＳ Ｐゴシック" charset="0"/>
                <a:cs typeface="Cambria"/>
              </a:rPr>
              <a:t/>
            </a:r>
            <a:br>
              <a:rPr lang="en-US" sz="4800" dirty="0">
                <a:ea typeface="ＭＳ Ｐゴシック" charset="0"/>
                <a:cs typeface="Cambria"/>
              </a:rPr>
            </a:br>
            <a:r>
              <a:rPr lang="en-US" dirty="0" smtClean="0">
                <a:ea typeface="ＭＳ Ｐゴシック" charset="0"/>
                <a:cs typeface="Cambria"/>
              </a:rPr>
              <a:t>Any </a:t>
            </a:r>
            <a:r>
              <a:rPr lang="en-US" dirty="0">
                <a:ea typeface="ＭＳ Ｐゴシック" charset="0"/>
                <a:cs typeface="Cambria"/>
              </a:rPr>
              <a:t>Questions?</a:t>
            </a:r>
            <a:r>
              <a:rPr lang="en-US" sz="3800" dirty="0">
                <a:ea typeface="ＭＳ Ｐゴシック" charset="0"/>
                <a:cs typeface="Cambria"/>
              </a:rPr>
              <a:t> </a:t>
            </a:r>
            <a:endParaRPr lang="en-US" sz="4100" dirty="0">
              <a:ea typeface="ＭＳ Ｐゴシック" charset="0"/>
              <a:cs typeface="Cambria"/>
            </a:endParaRPr>
          </a:p>
        </p:txBody>
      </p:sp>
      <p:pic>
        <p:nvPicPr>
          <p:cNvPr id="34818" name="Picture 4" descr="ques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438400"/>
            <a:ext cx="3368675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228600" y="6465888"/>
            <a:ext cx="4953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46E48C9-0089-4815-80F3-E898737540E0}" type="slidenum">
              <a:rPr lang="en-US" sz="900">
                <a:ea typeface="ＭＳ Ｐゴシック"/>
                <a:cs typeface="Arial" charset="0"/>
              </a:rPr>
              <a:pPr/>
              <a:t>45</a:t>
            </a:fld>
            <a:endParaRPr lang="en-US" sz="900"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 txBox="1">
            <a:spLocks noChangeArrowheads="1"/>
          </p:cNvSpPr>
          <p:nvPr/>
        </p:nvSpPr>
        <p:spPr bwMode="auto">
          <a:xfrm>
            <a:off x="0" y="-3175"/>
            <a:ext cx="9144000" cy="6950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ts val="4700"/>
              </a:lnSpc>
            </a:pPr>
            <a:r>
              <a:rPr lang="it-IT" sz="3200" b="1" dirty="0">
                <a:latin typeface="Calibri" pitchFamily="34" charset="0"/>
                <a:cs typeface="Arial" pitchFamily="34" charset="0"/>
              </a:rPr>
              <a:t>Mutational Profile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0" y="617360"/>
            <a:ext cx="9144000" cy="43161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382 (79.1%) of patients presented at least one somatic mutation</a:t>
            </a:r>
            <a:endParaRPr lang="it-IT" sz="2000" dirty="0">
              <a:latin typeface="Calibri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236358" y="823619"/>
            <a:ext cx="9623425" cy="6069012"/>
            <a:chOff x="230414" y="1295400"/>
            <a:chExt cx="8773516" cy="5562600"/>
          </a:xfrm>
        </p:grpSpPr>
        <p:sp>
          <p:nvSpPr>
            <p:cNvPr id="5" name="Rettangolo 11"/>
            <p:cNvSpPr/>
            <p:nvPr/>
          </p:nvSpPr>
          <p:spPr>
            <a:xfrm>
              <a:off x="457200" y="1450191"/>
              <a:ext cx="8305800" cy="5407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/>
            </a:p>
          </p:txBody>
        </p:sp>
        <p:pic>
          <p:nvPicPr>
            <p:cNvPr id="6" name="Picture 2" descr="CIRCOS_24-0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00200"/>
              <a:ext cx="44958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50" y="1457325"/>
              <a:ext cx="2209800" cy="247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038600"/>
              <a:ext cx="4278313" cy="28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4"/>
            <p:cNvSpPr/>
            <p:nvPr/>
          </p:nvSpPr>
          <p:spPr>
            <a:xfrm>
              <a:off x="230414" y="1295400"/>
              <a:ext cx="8773516" cy="540055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800"/>
            </a:p>
          </p:txBody>
        </p:sp>
        <p:sp>
          <p:nvSpPr>
            <p:cNvPr id="10" name="Rettangolo 1"/>
            <p:cNvSpPr>
              <a:spLocks noChangeArrowheads="1"/>
            </p:cNvSpPr>
            <p:nvPr/>
          </p:nvSpPr>
          <p:spPr bwMode="auto">
            <a:xfrm>
              <a:off x="533400" y="5934075"/>
              <a:ext cx="4572000" cy="84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Calibri" pitchFamily="34" charset="0"/>
                </a:rPr>
                <a:t> 154 </a:t>
              </a:r>
              <a:r>
                <a:rPr lang="it-IT" sz="1800" dirty="0" err="1">
                  <a:latin typeface="Calibri" pitchFamily="34" charset="0"/>
                </a:rPr>
                <a:t>pts</a:t>
              </a:r>
              <a:r>
                <a:rPr lang="it-IT" sz="1800" dirty="0">
                  <a:latin typeface="Calibri" pitchFamily="34" charset="0"/>
                </a:rPr>
                <a:t> (32.5%) </a:t>
              </a:r>
              <a:r>
                <a:rPr lang="it-IT" sz="1800" dirty="0" err="1">
                  <a:latin typeface="Calibri" pitchFamily="34" charset="0"/>
                </a:rPr>
                <a:t>had</a:t>
              </a:r>
              <a:r>
                <a:rPr lang="it-IT" sz="1800" dirty="0">
                  <a:latin typeface="Calibri" pitchFamily="34" charset="0"/>
                </a:rPr>
                <a:t> </a:t>
              </a:r>
              <a:r>
                <a:rPr lang="it-IT" sz="1800" u="sng" dirty="0">
                  <a:latin typeface="Calibri" pitchFamily="34" charset="0"/>
                </a:rPr>
                <a:t>&gt;</a:t>
              </a:r>
              <a:r>
                <a:rPr lang="it-IT" sz="1800" dirty="0">
                  <a:latin typeface="Calibri" pitchFamily="34" charset="0"/>
                </a:rPr>
                <a:t>2 </a:t>
              </a:r>
              <a:r>
                <a:rPr lang="it-IT" sz="1800" dirty="0" err="1">
                  <a:latin typeface="Calibri" pitchFamily="34" charset="0"/>
                </a:rPr>
                <a:t>mutations</a:t>
              </a:r>
              <a:endParaRPr lang="it-IT" sz="1800" dirty="0">
                <a:latin typeface="Calibri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it-IT" sz="1800" dirty="0">
                  <a:latin typeface="Calibri" pitchFamily="34" charset="0"/>
                </a:rPr>
                <a:t>   31 </a:t>
              </a:r>
              <a:r>
                <a:rPr lang="it-IT" sz="1800" dirty="0" err="1">
                  <a:latin typeface="Calibri" pitchFamily="34" charset="0"/>
                </a:rPr>
                <a:t>pts</a:t>
              </a:r>
              <a:r>
                <a:rPr lang="it-IT" sz="1800" dirty="0">
                  <a:latin typeface="Calibri" pitchFamily="34" charset="0"/>
                </a:rPr>
                <a:t> (6.4%) </a:t>
              </a:r>
              <a:r>
                <a:rPr lang="it-IT" sz="1800" dirty="0" err="1">
                  <a:latin typeface="Calibri" pitchFamily="34" charset="0"/>
                </a:rPr>
                <a:t>had</a:t>
              </a:r>
              <a:r>
                <a:rPr lang="it-IT" sz="1800" dirty="0">
                  <a:latin typeface="Calibri" pitchFamily="34" charset="0"/>
                </a:rPr>
                <a:t>  </a:t>
              </a:r>
              <a:r>
                <a:rPr lang="it-IT" sz="1800" u="sng" dirty="0">
                  <a:latin typeface="Calibri" pitchFamily="34" charset="0"/>
                </a:rPr>
                <a:t>&gt;</a:t>
              </a:r>
              <a:r>
                <a:rPr lang="it-IT" sz="1800" dirty="0">
                  <a:latin typeface="Calibri" pitchFamily="34" charset="0"/>
                </a:rPr>
                <a:t>3 </a:t>
              </a:r>
              <a:r>
                <a:rPr lang="it-IT" sz="1800" dirty="0" err="1">
                  <a:latin typeface="Calibri" pitchFamily="34" charset="0"/>
                </a:rPr>
                <a:t>mutations</a:t>
              </a:r>
              <a:endParaRPr lang="it-IT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0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0975" y="304800"/>
            <a:ext cx="749596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6FC2E2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6FC2E2"/>
                </a:solidFill>
                <a:latin typeface="Calibri" pitchFamily="34" charset="0"/>
              </a:defRPr>
            </a:lvl9pPr>
          </a:lstStyle>
          <a:p>
            <a:r>
              <a:rPr lang="en-CA" dirty="0" smtClean="0"/>
              <a:t>“Driver Mutations” in MPNs affecting </a:t>
            </a:r>
          </a:p>
          <a:p>
            <a:r>
              <a:rPr lang="en-CA" dirty="0" smtClean="0"/>
              <a:t>JAK-STAT pathway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" y="1936956"/>
            <a:ext cx="9080441" cy="34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89718" y="6544632"/>
            <a:ext cx="35494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30000"/>
              </a:spcBef>
            </a:pPr>
            <a:r>
              <a:rPr lang="en-CA" sz="1100" dirty="0" err="1" smtClean="0">
                <a:solidFill>
                  <a:schemeClr val="bg1"/>
                </a:solidFill>
                <a:latin typeface="+mn-lt"/>
              </a:rPr>
              <a:t>Klampfl</a:t>
            </a:r>
            <a:r>
              <a:rPr lang="en-CA" sz="1100" dirty="0" smtClean="0">
                <a:solidFill>
                  <a:schemeClr val="bg1"/>
                </a:solidFill>
                <a:latin typeface="+mn-lt"/>
              </a:rPr>
              <a:t> et al., NEJM; Dec 19, 2013</a:t>
            </a:r>
            <a:endParaRPr lang="en-CA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1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2773315" y="6644960"/>
            <a:ext cx="63277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200" spc="-7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ai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ch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200" spc="-55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12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Calibri"/>
                <a:cs typeface="Calibri"/>
              </a:rPr>
              <a:t>W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al,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lood. 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2011;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18;118(7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:1723-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35;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7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nnu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cc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2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AM</a:t>
            </a:r>
            <a:r>
              <a:rPr sz="1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1200" spc="-55" dirty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emia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2013;</a:t>
            </a:r>
            <a:r>
              <a:rPr sz="1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Calibri"/>
                <a:cs typeface="Calibri"/>
              </a:rPr>
              <a:t>27:1861-9.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147" y="5991456"/>
            <a:ext cx="7301230" cy="754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54" indent="-286990">
              <a:buClr>
                <a:srgbClr val="0080FF"/>
              </a:buClr>
              <a:buFont typeface="Wingdings" panose="05000000000000000000" pitchFamily="2" charset="2"/>
              <a:buChar char="§"/>
              <a:tabLst>
                <a:tab pos="299054" algn="l"/>
              </a:tabLst>
            </a:pP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so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und</a:t>
            </a:r>
            <a:r>
              <a:rPr sz="16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 o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6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gnan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ce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MDS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6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AML)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99054" indent="-286990">
              <a:buClr>
                <a:srgbClr val="0080FF"/>
              </a:buClr>
              <a:buFont typeface="Wingdings" panose="05000000000000000000" pitchFamily="2" charset="2"/>
              <a:buChar char="§"/>
              <a:tabLst>
                <a:tab pos="299054" algn="l"/>
              </a:tabLst>
            </a:pP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6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1600" spc="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16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16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6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sz="16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ec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agn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ue</a:t>
            </a:r>
            <a:r>
              <a:rPr sz="16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but 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ndi</a:t>
            </a:r>
            <a:r>
              <a:rPr sz="16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1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sz="1600" spc="-40" dirty="0">
                <a:solidFill>
                  <a:schemeClr val="bg1"/>
                </a:solidFill>
                <a:latin typeface="Calibri"/>
                <a:cs typeface="Calibri"/>
              </a:rPr>
              <a:t>my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d </a:t>
            </a:r>
            <a:r>
              <a:rPr sz="16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chemeClr val="bg1"/>
                </a:solidFill>
                <a:latin typeface="Calibri"/>
                <a:cs typeface="Calibri"/>
              </a:rPr>
              <a:t>li</a:t>
            </a:r>
            <a:r>
              <a:rPr sz="1600" spc="-10" dirty="0">
                <a:solidFill>
                  <a:schemeClr val="bg1"/>
                </a:solidFill>
                <a:latin typeface="Calibri"/>
                <a:cs typeface="Calibri"/>
              </a:rPr>
              <a:t>gnan</a:t>
            </a:r>
            <a:r>
              <a:rPr sz="1600" spc="-15" dirty="0">
                <a:solidFill>
                  <a:schemeClr val="bg1"/>
                </a:solidFill>
                <a:latin typeface="Calibri"/>
                <a:cs typeface="Calibri"/>
              </a:rPr>
              <a:t>cy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56404"/>
              </p:ext>
            </p:extLst>
          </p:nvPr>
        </p:nvGraphicFramePr>
        <p:xfrm>
          <a:off x="677859" y="1352061"/>
          <a:ext cx="7848227" cy="44739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1483"/>
                <a:gridCol w="1464593"/>
                <a:gridCol w="1308037"/>
                <a:gridCol w="1308039"/>
                <a:gridCol w="1308036"/>
                <a:gridCol w="1308039"/>
              </a:tblGrid>
              <a:tr h="8229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/>
                        <a:t>Ge</a:t>
                      </a:r>
                      <a:r>
                        <a:rPr sz="1600" spc="-5" dirty="0" smtClean="0"/>
                        <a:t>ne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5445" marR="163830" indent="-222885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Ch</a:t>
                      </a:r>
                      <a:r>
                        <a:rPr sz="1600" spc="-30" dirty="0" smtClean="0"/>
                        <a:t>r</a:t>
                      </a:r>
                      <a:r>
                        <a:rPr sz="1600" spc="5" dirty="0" smtClean="0"/>
                        <a:t>o</a:t>
                      </a:r>
                      <a:r>
                        <a:rPr sz="1600" spc="-5" dirty="0" smtClean="0"/>
                        <a:t>m</a:t>
                      </a:r>
                      <a:r>
                        <a:rPr sz="1600" spc="5" dirty="0" smtClean="0"/>
                        <a:t>o</a:t>
                      </a:r>
                      <a:r>
                        <a:rPr sz="1600" spc="-5" dirty="0" smtClean="0"/>
                        <a:t>s</a:t>
                      </a:r>
                      <a:r>
                        <a:rPr sz="1600" spc="5" dirty="0" smtClean="0"/>
                        <a:t>o</a:t>
                      </a:r>
                      <a:r>
                        <a:rPr sz="1600" spc="-5" dirty="0" smtClean="0"/>
                        <a:t>m</a:t>
                      </a:r>
                      <a:r>
                        <a:rPr sz="1600" spc="0" dirty="0" smtClean="0"/>
                        <a:t>e l</a:t>
                      </a:r>
                      <a:r>
                        <a:rPr sz="1600" spc="5" dirty="0" smtClean="0"/>
                        <a:t>o</a:t>
                      </a:r>
                      <a:r>
                        <a:rPr sz="1600" spc="-10" dirty="0" smtClean="0"/>
                        <a:t>ca</a:t>
                      </a:r>
                      <a:r>
                        <a:rPr sz="1600" spc="-5" dirty="0" smtClean="0"/>
                        <a:t>t</a:t>
                      </a:r>
                      <a:r>
                        <a:rPr sz="1600" spc="0" dirty="0" smtClean="0"/>
                        <a:t>i</a:t>
                      </a:r>
                      <a:r>
                        <a:rPr sz="1600" spc="5" dirty="0" smtClean="0"/>
                        <a:t>o</a:t>
                      </a:r>
                      <a:r>
                        <a:rPr sz="1600" spc="0" dirty="0" smtClean="0"/>
                        <a:t>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 marR="510540" indent="-2540" algn="ctr">
                        <a:lnSpc>
                          <a:spcPct val="100000"/>
                        </a:lnSpc>
                      </a:pPr>
                      <a:r>
                        <a:rPr sz="1600" spc="-10" dirty="0" smtClean="0"/>
                        <a:t>PV (</a:t>
                      </a:r>
                      <a:r>
                        <a:rPr sz="1600" spc="0" dirty="0" smtClean="0"/>
                        <a:t>%)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 marR="510540" indent="-127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ET </a:t>
                      </a:r>
                      <a:r>
                        <a:rPr sz="1600" spc="-10" dirty="0" smtClean="0"/>
                        <a:t>(</a:t>
                      </a:r>
                      <a:r>
                        <a:rPr sz="1600" spc="0" dirty="0" smtClean="0"/>
                        <a:t>%)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 marR="510540" indent="-127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MF </a:t>
                      </a:r>
                      <a:r>
                        <a:rPr sz="1600" spc="-10" dirty="0" smtClean="0"/>
                        <a:t>(</a:t>
                      </a:r>
                      <a:r>
                        <a:rPr sz="1600" spc="0" dirty="0" smtClean="0"/>
                        <a:t>%)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0540" marR="168275" indent="-343535">
                        <a:lnSpc>
                          <a:spcPct val="100000"/>
                        </a:lnSpc>
                      </a:pPr>
                      <a:r>
                        <a:rPr sz="1600" dirty="0" smtClean="0"/>
                        <a:t>Bla</a:t>
                      </a:r>
                      <a:r>
                        <a:rPr sz="1600" spc="-15" dirty="0" smtClean="0"/>
                        <a:t>s</a:t>
                      </a:r>
                      <a:r>
                        <a:rPr sz="1600" spc="0" dirty="0" smtClean="0"/>
                        <a:t>t</a:t>
                      </a:r>
                      <a:r>
                        <a:rPr sz="1600" spc="-20" dirty="0" smtClean="0"/>
                        <a:t> </a:t>
                      </a:r>
                      <a:r>
                        <a:rPr sz="1600" spc="-5" dirty="0" smtClean="0"/>
                        <a:t>ph</a:t>
                      </a:r>
                      <a:r>
                        <a:rPr sz="1600" spc="5" dirty="0" smtClean="0"/>
                        <a:t>a</a:t>
                      </a:r>
                      <a:r>
                        <a:rPr sz="1600" spc="-5" dirty="0" smtClean="0"/>
                        <a:t>s</a:t>
                      </a:r>
                      <a:r>
                        <a:rPr sz="1600" spc="0" dirty="0" smtClean="0"/>
                        <a:t>e </a:t>
                      </a:r>
                      <a:r>
                        <a:rPr sz="1600" spc="-10" dirty="0" smtClean="0"/>
                        <a:t>(</a:t>
                      </a:r>
                      <a:r>
                        <a:rPr sz="1600" spc="0" dirty="0" smtClean="0"/>
                        <a:t>%)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TET2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4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24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10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16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4</a:t>
                      </a:r>
                      <a:r>
                        <a:rPr sz="1600" spc="0" dirty="0" smtClean="0"/>
                        <a:t>-5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7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17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17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32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5791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i="1" spc="-10" dirty="0" smtClean="0"/>
                        <a:t>I</a:t>
                      </a:r>
                      <a:r>
                        <a:rPr sz="1600" b="1" i="1" spc="0" dirty="0" smtClean="0"/>
                        <a:t>DH</a:t>
                      </a:r>
                      <a:r>
                        <a:rPr sz="1600" b="1" i="1" spc="-5" dirty="0" smtClean="0"/>
                        <a:t>1</a:t>
                      </a:r>
                      <a:r>
                        <a:rPr sz="1600" b="1" i="1" spc="0" dirty="0" smtClean="0"/>
                        <a:t>/2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33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3</a:t>
                      </a:r>
                      <a:r>
                        <a:rPr sz="1600" spc="15" dirty="0" smtClean="0"/>
                        <a:t> </a:t>
                      </a:r>
                      <a:r>
                        <a:rPr sz="1600" spc="0" dirty="0" smtClean="0"/>
                        <a:t>/</a:t>
                      </a:r>
                      <a:endParaRPr sz="1600" dirty="0"/>
                    </a:p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15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26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4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9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22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897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D</a:t>
                      </a:r>
                      <a:r>
                        <a:rPr sz="1600" b="1" i="1" spc="-5" dirty="0" smtClean="0"/>
                        <a:t>NM</a:t>
                      </a:r>
                      <a:r>
                        <a:rPr sz="1600" b="1" i="1" spc="0" dirty="0" smtClean="0"/>
                        <a:t>T</a:t>
                      </a:r>
                      <a:r>
                        <a:rPr sz="1600" b="1" i="1" spc="-5" dirty="0" smtClean="0"/>
                        <a:t>3</a:t>
                      </a:r>
                      <a:r>
                        <a:rPr sz="1600" b="1" i="1" spc="0" dirty="0" smtClean="0"/>
                        <a:t>A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</a:t>
                      </a:r>
                      <a:r>
                        <a:rPr sz="1600" spc="0" dirty="0" smtClean="0"/>
                        <a:t>p</a:t>
                      </a:r>
                      <a:r>
                        <a:rPr sz="1600" spc="-5" dirty="0" smtClean="0"/>
                        <a:t>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3</a:t>
                      </a:r>
                      <a:r>
                        <a:rPr sz="1600" spc="0" dirty="0" smtClean="0"/>
                        <a:t>-7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&lt;1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15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14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17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i="1" spc="-15" dirty="0" smtClean="0"/>
                        <a:t>E</a:t>
                      </a:r>
                      <a:r>
                        <a:rPr sz="1600" b="1" i="1" spc="5" dirty="0" smtClean="0"/>
                        <a:t>Z</a:t>
                      </a:r>
                      <a:r>
                        <a:rPr sz="1600" b="1" i="1" spc="0" dirty="0" smtClean="0"/>
                        <a:t>H2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7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36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&lt;1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7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13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A</a:t>
                      </a:r>
                      <a:r>
                        <a:rPr sz="1600" b="1" i="1" spc="-15" dirty="0" smtClean="0"/>
                        <a:t>S</a:t>
                      </a:r>
                      <a:r>
                        <a:rPr sz="1600" b="1" i="1" spc="-5" dirty="0" smtClean="0"/>
                        <a:t>XL1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20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11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</a:t>
                      </a:r>
                      <a:r>
                        <a:rPr sz="1600" spc="0" dirty="0" smtClean="0"/>
                        <a:t>-7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0</a:t>
                      </a:r>
                      <a:r>
                        <a:rPr sz="1600" spc="0" dirty="0" smtClean="0"/>
                        <a:t>-3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13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32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18</a:t>
                      </a:r>
                      <a:r>
                        <a:rPr sz="1600" spc="0" dirty="0" smtClean="0"/>
                        <a:t>-</a:t>
                      </a:r>
                      <a:r>
                        <a:rPr sz="1600" spc="-5" dirty="0" smtClean="0"/>
                        <a:t>33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S</a:t>
                      </a:r>
                      <a:r>
                        <a:rPr sz="1600" b="1" i="1" spc="-15" dirty="0" smtClean="0"/>
                        <a:t>R</a:t>
                      </a:r>
                      <a:r>
                        <a:rPr sz="1600" b="1" i="1" spc="0" dirty="0" smtClean="0"/>
                        <a:t>S</a:t>
                      </a:r>
                      <a:r>
                        <a:rPr sz="1600" b="1" i="1" spc="-5" dirty="0" smtClean="0"/>
                        <a:t>F</a:t>
                      </a:r>
                      <a:r>
                        <a:rPr sz="1600" b="1" i="1" spc="0" dirty="0" smtClean="0"/>
                        <a:t>2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17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25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≈15%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≈20%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S</a:t>
                      </a:r>
                      <a:r>
                        <a:rPr sz="1600" b="1" i="1" spc="-5" dirty="0" smtClean="0"/>
                        <a:t>F3</a:t>
                      </a:r>
                      <a:r>
                        <a:rPr sz="1600" b="1" i="1" spc="5" dirty="0" smtClean="0"/>
                        <a:t>B</a:t>
                      </a:r>
                      <a:r>
                        <a:rPr sz="1600" b="1" i="1" spc="0" dirty="0" smtClean="0"/>
                        <a:t>1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33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7%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C</a:t>
                      </a:r>
                      <a:r>
                        <a:rPr sz="1600" b="1" i="1" spc="5" dirty="0" smtClean="0"/>
                        <a:t>B</a:t>
                      </a:r>
                      <a:r>
                        <a:rPr sz="1600" b="1" i="1" spc="0" dirty="0" smtClean="0"/>
                        <a:t>L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11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23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spc="-45" dirty="0" smtClean="0"/>
                        <a:t>r</a:t>
                      </a:r>
                      <a:r>
                        <a:rPr sz="1600" spc="0" dirty="0" smtClean="0"/>
                        <a:t>a</a:t>
                      </a:r>
                      <a:r>
                        <a:rPr sz="1600" spc="-30" dirty="0" smtClean="0"/>
                        <a:t>r</a:t>
                      </a:r>
                      <a:r>
                        <a:rPr sz="1600" spc="0" dirty="0" smtClean="0"/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spc="-45" dirty="0" smtClean="0"/>
                        <a:t>r</a:t>
                      </a:r>
                      <a:r>
                        <a:rPr sz="1600" spc="0" dirty="0" smtClean="0"/>
                        <a:t>a</a:t>
                      </a:r>
                      <a:r>
                        <a:rPr sz="1600" spc="-30" dirty="0" smtClean="0"/>
                        <a:t>r</a:t>
                      </a:r>
                      <a:r>
                        <a:rPr sz="1600" spc="0" dirty="0" smtClean="0"/>
                        <a:t>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6%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TP</a:t>
                      </a:r>
                      <a:r>
                        <a:rPr sz="1600" b="1" i="1" spc="-5" dirty="0" smtClean="0"/>
                        <a:t>53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17</a:t>
                      </a:r>
                      <a:r>
                        <a:rPr sz="1600" spc="0" dirty="0" smtClean="0"/>
                        <a:t>p</a:t>
                      </a:r>
                      <a:r>
                        <a:rPr sz="1600" spc="-5" dirty="0" smtClean="0"/>
                        <a:t>13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4%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27%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352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i="1" dirty="0" smtClean="0"/>
                        <a:t>U</a:t>
                      </a:r>
                      <a:r>
                        <a:rPr sz="1600" b="1" i="1" spc="-5" dirty="0" smtClean="0"/>
                        <a:t>2</a:t>
                      </a:r>
                      <a:r>
                        <a:rPr sz="1600" b="1" i="1" spc="5" dirty="0" smtClean="0"/>
                        <a:t>A</a:t>
                      </a:r>
                      <a:r>
                        <a:rPr sz="1600" b="1" i="1" spc="-5" dirty="0" smtClean="0"/>
                        <a:t>F</a:t>
                      </a:r>
                      <a:r>
                        <a:rPr sz="1600" b="1" i="1" spc="0" dirty="0" smtClean="0"/>
                        <a:t>1</a:t>
                      </a:r>
                      <a:endParaRPr sz="1600" b="1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21</a:t>
                      </a:r>
                      <a:r>
                        <a:rPr sz="1600" spc="0" dirty="0" smtClean="0"/>
                        <a:t>q</a:t>
                      </a:r>
                      <a:r>
                        <a:rPr sz="1600" spc="-5" dirty="0" smtClean="0"/>
                        <a:t>22</a:t>
                      </a:r>
                      <a:r>
                        <a:rPr sz="1600" spc="5" dirty="0" smtClean="0"/>
                        <a:t>.</a:t>
                      </a:r>
                      <a:r>
                        <a:rPr sz="1600" spc="0" dirty="0" smtClean="0"/>
                        <a:t>3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spc="-5" dirty="0" smtClean="0"/>
                        <a:t>16%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/>
                        <a:t>---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47650"/>
            <a:ext cx="8239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Mu</a:t>
            </a:r>
            <a:r>
              <a:rPr lang="en-US" sz="3200" b="1" spc="-35" dirty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lang="en-US" sz="3200" b="1" spc="-25" dirty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lang="en-US" sz="3200" b="1" spc="5" dirty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i</a:t>
            </a:r>
            <a:r>
              <a:rPr lang="en-US" sz="3200" b="1" spc="5" dirty="0">
                <a:solidFill>
                  <a:srgbClr val="6FC2E2"/>
                </a:solidFill>
                <a:latin typeface="Calibri"/>
                <a:cs typeface="Calibri"/>
              </a:rPr>
              <a:t>o</a:t>
            </a:r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n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s</a:t>
            </a:r>
            <a:r>
              <a:rPr lang="en-US" sz="3200" b="1" spc="-35" dirty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i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n</a:t>
            </a:r>
            <a:r>
              <a:rPr lang="en-US" sz="3200" b="1" spc="-10" dirty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ep</a:t>
            </a:r>
            <a:r>
              <a:rPr lang="en-US"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i</a:t>
            </a:r>
            <a:r>
              <a:rPr lang="en-US" sz="3200" b="1" spc="-35" dirty="0" smtClean="0">
                <a:solidFill>
                  <a:srgbClr val="6FC2E2"/>
                </a:solidFill>
                <a:latin typeface="Calibri"/>
                <a:cs typeface="Calibri"/>
              </a:rPr>
              <a:t>g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en</a:t>
            </a:r>
            <a:r>
              <a:rPr lang="en-US" sz="3200" b="1" spc="-30" dirty="0" smtClean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lang="en-US"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i</a:t>
            </a:r>
            <a:r>
              <a:rPr lang="en-US" sz="3200" b="1" dirty="0" smtClean="0">
                <a:solidFill>
                  <a:srgbClr val="6FC2E2"/>
                </a:solidFill>
                <a:latin typeface="Calibri"/>
                <a:cs typeface="Calibri"/>
              </a:rPr>
              <a:t>c</a:t>
            </a:r>
            <a:r>
              <a:rPr lang="en-US" sz="3200" b="1" spc="-15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-55" dirty="0" smtClean="0">
                <a:solidFill>
                  <a:srgbClr val="6FC2E2"/>
                </a:solidFill>
                <a:latin typeface="Calibri"/>
                <a:cs typeface="Calibri"/>
              </a:rPr>
              <a:t>r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lang="en-US"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g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ul</a:t>
            </a:r>
            <a:r>
              <a:rPr lang="en-US" sz="3200" b="1" spc="-25" dirty="0" smtClean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lang="en-US" sz="3200" b="1" spc="-35" dirty="0" smtClean="0">
                <a:solidFill>
                  <a:srgbClr val="6FC2E2"/>
                </a:solidFill>
                <a:latin typeface="Calibri"/>
                <a:cs typeface="Calibri"/>
              </a:rPr>
              <a:t>t</a:t>
            </a:r>
            <a:r>
              <a:rPr lang="en-US" sz="3200" b="1" spc="5" dirty="0" smtClean="0">
                <a:solidFill>
                  <a:srgbClr val="6FC2E2"/>
                </a:solidFill>
                <a:latin typeface="Calibri"/>
                <a:cs typeface="Calibri"/>
              </a:rPr>
              <a:t>o</a:t>
            </a:r>
            <a:r>
              <a:rPr lang="en-US" sz="3200" b="1" spc="-35" dirty="0" smtClean="0">
                <a:solidFill>
                  <a:srgbClr val="6FC2E2"/>
                </a:solidFill>
                <a:latin typeface="Calibri"/>
                <a:cs typeface="Calibri"/>
              </a:rPr>
              <a:t>r</a:t>
            </a:r>
            <a:r>
              <a:rPr lang="en-US" sz="3200" b="1" dirty="0" smtClean="0">
                <a:solidFill>
                  <a:srgbClr val="6FC2E2"/>
                </a:solidFill>
                <a:latin typeface="Calibri"/>
                <a:cs typeface="Calibri"/>
              </a:rPr>
              <a:t>s</a:t>
            </a:r>
            <a:r>
              <a:rPr lang="en-US" sz="3200" b="1" spc="-50" dirty="0" smtClean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a</a:t>
            </a:r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nd spli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c</a:t>
            </a:r>
            <a:r>
              <a:rPr lang="en-US" sz="3200" b="1" spc="-10" dirty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o</a:t>
            </a:r>
            <a:r>
              <a:rPr lang="en-US" sz="3200" b="1" spc="5" dirty="0">
                <a:solidFill>
                  <a:srgbClr val="6FC2E2"/>
                </a:solidFill>
                <a:latin typeface="Calibri"/>
                <a:cs typeface="Calibri"/>
              </a:rPr>
              <a:t>so</a:t>
            </a:r>
            <a:r>
              <a:rPr lang="en-US" sz="3200" b="1" spc="-5" dirty="0">
                <a:solidFill>
                  <a:srgbClr val="6FC2E2"/>
                </a:solidFill>
                <a:latin typeface="Calibri"/>
                <a:cs typeface="Calibri"/>
              </a:rPr>
              <a:t>m</a:t>
            </a:r>
            <a:r>
              <a:rPr lang="en-US" sz="3200" b="1" dirty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lang="en-US" sz="3200" b="1" spc="-35" dirty="0">
                <a:solidFill>
                  <a:srgbClr val="6FC2E2"/>
                </a:solidFill>
                <a:latin typeface="Calibri"/>
                <a:cs typeface="Calibri"/>
              </a:rPr>
              <a:t> </a:t>
            </a:r>
            <a:r>
              <a:rPr lang="en-US" sz="3200" b="1" spc="-5" dirty="0" smtClean="0">
                <a:solidFill>
                  <a:srgbClr val="6FC2E2"/>
                </a:solidFill>
                <a:latin typeface="Calibri"/>
                <a:cs typeface="Calibri"/>
              </a:rPr>
              <a:t>gen</a:t>
            </a:r>
            <a:r>
              <a:rPr lang="en-US" sz="3200" b="1" spc="-10" dirty="0" smtClean="0">
                <a:solidFill>
                  <a:srgbClr val="6FC2E2"/>
                </a:solidFill>
                <a:latin typeface="Calibri"/>
                <a:cs typeface="Calibri"/>
              </a:rPr>
              <a:t>e</a:t>
            </a:r>
            <a:r>
              <a:rPr lang="en-US" sz="3200" b="1" dirty="0" smtClean="0">
                <a:solidFill>
                  <a:srgbClr val="6FC2E2"/>
                </a:solidFill>
                <a:latin typeface="Calibri"/>
                <a:cs typeface="Calibri"/>
              </a:rPr>
              <a:t>s</a:t>
            </a:r>
            <a:endParaRPr lang="en-CA" sz="3200" b="1" dirty="0">
              <a:solidFill>
                <a:srgbClr val="6FC2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New Initiative at Princess Margaret towards Personalized Cancer Care</a:t>
            </a:r>
            <a:br>
              <a:rPr lang="en-CA" dirty="0" smtClean="0"/>
            </a:br>
            <a:r>
              <a:rPr lang="en-CA" dirty="0" smtClean="0"/>
              <a:t>AGILE – </a:t>
            </a:r>
            <a:r>
              <a:rPr lang="en-CA" u="sng" dirty="0" smtClean="0"/>
              <a:t>A</a:t>
            </a:r>
            <a:r>
              <a:rPr lang="en-CA" dirty="0" smtClean="0"/>
              <a:t>dvanced </a:t>
            </a:r>
            <a:r>
              <a:rPr lang="en-CA" u="sng" dirty="0" smtClean="0"/>
              <a:t>G</a:t>
            </a:r>
            <a:r>
              <a:rPr lang="en-CA" dirty="0" smtClean="0"/>
              <a:t>enomics </a:t>
            </a:r>
            <a:r>
              <a:rPr lang="en-CA" u="sng" dirty="0" smtClean="0"/>
              <a:t>i</a:t>
            </a:r>
            <a:r>
              <a:rPr lang="en-CA" dirty="0" smtClean="0"/>
              <a:t>n Leukemia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" y="28043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Advanced Genomics in Leukemia (AGILE)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/>
              <a:t>v</a:t>
            </a:r>
            <a:r>
              <a:rPr lang="en-US" dirty="0" smtClean="0"/>
              <a:t>ariants </a:t>
            </a:r>
            <a:r>
              <a:rPr lang="en-US" dirty="0"/>
              <a:t>d</a:t>
            </a:r>
            <a:r>
              <a:rPr lang="en-US" dirty="0" smtClean="0"/>
              <a:t>etected </a:t>
            </a:r>
            <a:r>
              <a:rPr lang="en-US" dirty="0"/>
              <a:t>in </a:t>
            </a:r>
            <a:r>
              <a:rPr lang="en-US" dirty="0" smtClean="0"/>
              <a:t>MPN cohort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69646"/>
              </p:ext>
            </p:extLst>
          </p:nvPr>
        </p:nvGraphicFramePr>
        <p:xfrm>
          <a:off x="541638" y="22851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3078" y="2285140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N = 70 variants, 29 cases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578" y="1573592"/>
            <a:ext cx="880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NGS profiling of newly diagnosed AML, MDS and MPN patients, recruited through weekly leukemia clinics</a:t>
            </a:r>
          </a:p>
        </p:txBody>
      </p:sp>
    </p:spTree>
    <p:extLst>
      <p:ext uri="{BB962C8B-B14F-4D97-AF65-F5344CB8AC3E}">
        <p14:creationId xmlns:p14="http://schemas.microsoft.com/office/powerpoint/2010/main" val="32805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2422</Words>
  <Application>Microsoft Office PowerPoint</Application>
  <PresentationFormat>On-screen Show (4:3)</PresentationFormat>
  <Paragraphs>577</Paragraphs>
  <Slides>45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Photo Editor Photo</vt:lpstr>
      <vt:lpstr>Worksheet</vt:lpstr>
      <vt:lpstr>What’s new in the treatment of Myeloproliferative Neoplasms?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New Initiative at Princess Margaret towards Personalized Cancer Care AGILE – Advanced Genomics in Leukemia</vt:lpstr>
      <vt:lpstr>Advanced Genomics in Leukemia (AGILE)   - variants detected in MPN cohort</vt:lpstr>
      <vt:lpstr>AGILE Variant Landscape – by malignancy</vt:lpstr>
      <vt:lpstr>AGILE variant load per case - by disease type</vt:lpstr>
      <vt:lpstr>How do we apply our evolving understanding in genomics in routine clinical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Transplantation for myelofibrosis</vt:lpstr>
      <vt:lpstr>Who are the candidates for transplantation for myelofibrosis in 2015?</vt:lpstr>
      <vt:lpstr>PowerPoint Presentation</vt:lpstr>
      <vt:lpstr>PowerPoint Presentation</vt:lpstr>
      <vt:lpstr>PowerPoint Presentation</vt:lpstr>
      <vt:lpstr>PowerPoint Presentation</vt:lpstr>
      <vt:lpstr>Phase III trials With Ruxolitinib: Study Designs</vt:lpstr>
      <vt:lpstr>Spleen size reduction in patient treated with Ruxolitinib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drugs other than JAK inhibitors</vt:lpstr>
      <vt:lpstr>PowerPoint Presentation</vt:lpstr>
      <vt:lpstr>Clinical Trials  – Sub-optimal response to Ruxolitinib</vt:lpstr>
      <vt:lpstr>PowerPoint Presentation</vt:lpstr>
      <vt:lpstr>Shared Care Model for MPN  at the Princess Margaret</vt:lpstr>
      <vt:lpstr>How do we envision improving care of MPN patients?</vt:lpstr>
      <vt:lpstr>How do we envision improving care of MPN patients?</vt:lpstr>
      <vt:lpstr>“Shared care model” for MPN patients</vt:lpstr>
      <vt:lpstr>Facilitator for Shared Care Model Clinical Nurse Specialist/MPN Program Coordinator</vt:lpstr>
      <vt:lpstr>Potential Opportunities for PMH and KGH to Work together</vt:lpstr>
      <vt:lpstr>Potential Opportunities for PMH and KGH to Work together</vt:lpstr>
      <vt:lpstr>PowerPoint Presentation</vt:lpstr>
      <vt:lpstr>PowerPoint Presentation</vt:lpstr>
      <vt:lpstr>THANK YOU! Any 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Bufanio</dc:creator>
  <cp:lastModifiedBy>UHN</cp:lastModifiedBy>
  <cp:revision>193</cp:revision>
  <dcterms:created xsi:type="dcterms:W3CDTF">2013-02-11T04:53:59Z</dcterms:created>
  <dcterms:modified xsi:type="dcterms:W3CDTF">2015-11-17T19:27:40Z</dcterms:modified>
</cp:coreProperties>
</file>